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1" r:id="rId6"/>
    <p:sldId id="263" r:id="rId7"/>
    <p:sldId id="264" r:id="rId8"/>
    <p:sldId id="265" r:id="rId9"/>
    <p:sldId id="266" r:id="rId10"/>
    <p:sldId id="259" r:id="rId11"/>
    <p:sldId id="260" r:id="rId12"/>
    <p:sldId id="267" r:id="rId13"/>
    <p:sldId id="271" r:id="rId14"/>
    <p:sldId id="268" r:id="rId15"/>
    <p:sldId id="272" r:id="rId16"/>
    <p:sldId id="273" r:id="rId17"/>
    <p:sldId id="274" r:id="rId18"/>
    <p:sldId id="269" r:id="rId19"/>
    <p:sldId id="270"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9" r:id="rId35"/>
    <p:sldId id="291" r:id="rId36"/>
    <p:sldId id="292" r:id="rId37"/>
    <p:sldId id="293" r:id="rId38"/>
    <p:sldId id="294" r:id="rId39"/>
    <p:sldId id="295" r:id="rId40"/>
    <p:sldId id="296" r:id="rId41"/>
    <p:sldId id="297" r:id="rId42"/>
    <p:sldId id="298" r:id="rId43"/>
    <p:sldId id="300" r:id="rId44"/>
    <p:sldId id="301"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7" d="100"/>
          <a:sy n="97" d="100"/>
        </p:scale>
        <p:origin x="579"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3C26-D2CA-B879-681D-AED7EAD1B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D5EECE4-76C7-083E-563A-B676D36120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8BBC32-2A18-8149-3B33-07C2B615447F}"/>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A91A05F2-FEE1-4CF2-5C1A-620465AE71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4E1E2B-9B39-B393-3D27-6086EA8FEA6A}"/>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1645130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FA96-1B5C-790D-CF4A-A09DF997FC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0676A5-8ACE-52A1-5BFA-FFC0354B97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39FAF-C992-4DB4-DF6C-8D05B4756082}"/>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C6F4F3DD-C316-D1E0-6A9A-5AD94CF8BF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CB569C-6BBE-C715-30AA-81B7FE9C5304}"/>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335192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266F4B-6EB9-9938-DC4F-9B6CF48427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7C7C23-9D2B-A0B2-800F-3E9751DA6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FB8741-5C00-3E2B-8AD2-5A2FAA2A0126}"/>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7C437F2F-CF3A-E1F4-BAA1-F7EB3F6E71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B52EDD-8264-F04A-CA43-2C3D9A55D811}"/>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260233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7EE9-C4C8-D78C-AD49-BC772ABD7DF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905E5F-091A-6CB0-8315-07D78C1BA8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678E25-C4ED-4770-7A60-C9F6884B5171}"/>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5B5228AA-A7F7-615B-C63F-F3ABF81A4E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D5D2FA-B7F0-6479-9561-64598D715BEE}"/>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25666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7553-F83F-1B4F-0B5D-F8D4C4D862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DB2BAF-77C5-D123-BDB0-9A675A9AC6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D5382-3871-0238-BE29-D53919116BAE}"/>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C2EEFB45-0F26-3EFC-7E03-49B653D4B9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6E3736-4308-B63C-E347-F60D7F10671C}"/>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404890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1050-369D-641D-A4CA-2F80221C50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371D-44AE-9EA9-A848-F7F61AB8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2F3262-7F5B-5136-F82C-CDE737E32C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54C1638-D3FD-AA28-DF36-55C741DCD024}"/>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6" name="Footer Placeholder 5">
            <a:extLst>
              <a:ext uri="{FF2B5EF4-FFF2-40B4-BE49-F238E27FC236}">
                <a16:creationId xmlns:a16="http://schemas.microsoft.com/office/drawing/2014/main" id="{89DD66F8-C251-BA63-260B-2E0D41703C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7D71B2-F7C3-0CC1-A30E-0A0D6E2B6BB3}"/>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89114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CB72-8CE6-E70F-73AD-BC3002439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612C2B-E27A-AB24-C0D9-E6B89B73A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17EA46-F77E-9AB3-B97D-A66086120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FD1F717-CF7E-7658-0616-4BFB0B108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8C6808-C442-F197-3F27-1A837EEC7B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421774B-2E17-EF70-6E62-F4776CFB19F9}"/>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8" name="Footer Placeholder 7">
            <a:extLst>
              <a:ext uri="{FF2B5EF4-FFF2-40B4-BE49-F238E27FC236}">
                <a16:creationId xmlns:a16="http://schemas.microsoft.com/office/drawing/2014/main" id="{D5375F18-AB0D-F07E-45CC-10F76B10B90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6053140-E786-47CB-BA2B-A5B9A2ED2B23}"/>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2574852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94AB-0BA1-C8CC-F304-0D8D601161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40807-9CAA-650F-F487-C4C770760B09}"/>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4" name="Footer Placeholder 3">
            <a:extLst>
              <a:ext uri="{FF2B5EF4-FFF2-40B4-BE49-F238E27FC236}">
                <a16:creationId xmlns:a16="http://schemas.microsoft.com/office/drawing/2014/main" id="{EBCC19C9-229D-6CE7-A9A0-E76F9B0E5C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26879C-CE27-7FB8-957B-D63A54CFA551}"/>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15682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2B7E6D-AC36-ADDA-9E6C-971537B9C500}"/>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3" name="Footer Placeholder 2">
            <a:extLst>
              <a:ext uri="{FF2B5EF4-FFF2-40B4-BE49-F238E27FC236}">
                <a16:creationId xmlns:a16="http://schemas.microsoft.com/office/drawing/2014/main" id="{2C63DB5B-317F-E3D5-73BE-0AA3BDF364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5EC0AA-06CE-653B-81A0-4B8A96011BF8}"/>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45618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594D-57F2-0E52-A88D-C055D6480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AD94A81-AB0A-6E16-FFE8-4DEADFAB6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999EF0-554D-5D34-9879-D5CA97FEC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E0116-33EE-FEF4-3FA8-E03FF3DA46A3}"/>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6" name="Footer Placeholder 5">
            <a:extLst>
              <a:ext uri="{FF2B5EF4-FFF2-40B4-BE49-F238E27FC236}">
                <a16:creationId xmlns:a16="http://schemas.microsoft.com/office/drawing/2014/main" id="{C960345E-FB6F-BBF1-54C4-057663077F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4F9605-16A7-AD85-EB07-EC0792DD309D}"/>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276045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E6BC-B4A6-7F06-7016-72F42A71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961491-EB80-09CD-DA9A-57694D5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C22899-BB9B-2234-D6F8-A207A5C22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0FF37-9860-7BA5-5D9F-85C457EB8CDC}"/>
              </a:ext>
            </a:extLst>
          </p:cNvPr>
          <p:cNvSpPr>
            <a:spLocks noGrp="1"/>
          </p:cNvSpPr>
          <p:nvPr>
            <p:ph type="dt" sz="half" idx="10"/>
          </p:nvPr>
        </p:nvSpPr>
        <p:spPr/>
        <p:txBody>
          <a:bodyPr/>
          <a:lstStyle/>
          <a:p>
            <a:fld id="{8E17237C-BBF5-44D6-BBA7-7B43B9FC02F0}" type="datetimeFigureOut">
              <a:rPr lang="en-GB" smtClean="0"/>
              <a:t>05/02/2024</a:t>
            </a:fld>
            <a:endParaRPr lang="en-GB"/>
          </a:p>
        </p:txBody>
      </p:sp>
      <p:sp>
        <p:nvSpPr>
          <p:cNvPr id="6" name="Footer Placeholder 5">
            <a:extLst>
              <a:ext uri="{FF2B5EF4-FFF2-40B4-BE49-F238E27FC236}">
                <a16:creationId xmlns:a16="http://schemas.microsoft.com/office/drawing/2014/main" id="{37704BF7-C1B6-3A27-C914-3881FCBCE6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3DC5FD-5BE5-AB60-C8D4-C60F30007725}"/>
              </a:ext>
            </a:extLst>
          </p:cNvPr>
          <p:cNvSpPr>
            <a:spLocks noGrp="1"/>
          </p:cNvSpPr>
          <p:nvPr>
            <p:ph type="sldNum" sz="quarter" idx="12"/>
          </p:nvPr>
        </p:nvSpPr>
        <p:spPr/>
        <p:txBody>
          <a:bodyPr/>
          <a:lstStyle/>
          <a:p>
            <a:fld id="{768DDE27-4463-4F46-A801-DA8DD442BE02}" type="slidenum">
              <a:rPr lang="en-GB" smtClean="0"/>
              <a:t>‹#›</a:t>
            </a:fld>
            <a:endParaRPr lang="en-GB"/>
          </a:p>
        </p:txBody>
      </p:sp>
    </p:spTree>
    <p:extLst>
      <p:ext uri="{BB962C8B-B14F-4D97-AF65-F5344CB8AC3E}">
        <p14:creationId xmlns:p14="http://schemas.microsoft.com/office/powerpoint/2010/main" val="1641860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6ACDE-A774-D8FB-715C-64C4ABF1A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2C9635-1A13-AE90-41C5-6D1F027DA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359DB7-3593-4C51-A66F-F65AB2A15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7237C-BBF5-44D6-BBA7-7B43B9FC02F0}" type="datetimeFigureOut">
              <a:rPr lang="en-GB" smtClean="0"/>
              <a:t>05/02/2024</a:t>
            </a:fld>
            <a:endParaRPr lang="en-GB"/>
          </a:p>
        </p:txBody>
      </p:sp>
      <p:sp>
        <p:nvSpPr>
          <p:cNvPr id="5" name="Footer Placeholder 4">
            <a:extLst>
              <a:ext uri="{FF2B5EF4-FFF2-40B4-BE49-F238E27FC236}">
                <a16:creationId xmlns:a16="http://schemas.microsoft.com/office/drawing/2014/main" id="{0C0BA410-0D74-1EC3-F44B-FE5D53D34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AFEFA0E-18DD-0DAE-0277-52D7EC83C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DDE27-4463-4F46-A801-DA8DD442BE02}" type="slidenum">
              <a:rPr lang="en-GB" smtClean="0"/>
              <a:t>‹#›</a:t>
            </a:fld>
            <a:endParaRPr lang="en-GB"/>
          </a:p>
        </p:txBody>
      </p:sp>
    </p:spTree>
    <p:extLst>
      <p:ext uri="{BB962C8B-B14F-4D97-AF65-F5344CB8AC3E}">
        <p14:creationId xmlns:p14="http://schemas.microsoft.com/office/powerpoint/2010/main" val="472862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262C-E8D4-9B65-DC40-B29D5100DD7A}"/>
              </a:ext>
            </a:extLst>
          </p:cNvPr>
          <p:cNvSpPr>
            <a:spLocks noGrp="1"/>
          </p:cNvSpPr>
          <p:nvPr>
            <p:ph type="ctrTitle"/>
          </p:nvPr>
        </p:nvSpPr>
        <p:spPr/>
        <p:txBody>
          <a:bodyPr/>
          <a:lstStyle/>
          <a:p>
            <a:r>
              <a:rPr lang="en-GB" dirty="0"/>
              <a:t>Computer Architecture</a:t>
            </a:r>
          </a:p>
        </p:txBody>
      </p:sp>
      <p:sp>
        <p:nvSpPr>
          <p:cNvPr id="3" name="Subtitle 2">
            <a:extLst>
              <a:ext uri="{FF2B5EF4-FFF2-40B4-BE49-F238E27FC236}">
                <a16:creationId xmlns:a16="http://schemas.microsoft.com/office/drawing/2014/main" id="{7D92B4AA-1DC9-D1F3-122B-B61130320C3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7854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1CD8-F057-2112-B8F0-2CAEA6BC1F93}"/>
              </a:ext>
            </a:extLst>
          </p:cNvPr>
          <p:cNvSpPr>
            <a:spLocks noGrp="1"/>
          </p:cNvSpPr>
          <p:nvPr>
            <p:ph type="title"/>
          </p:nvPr>
        </p:nvSpPr>
        <p:spPr/>
        <p:txBody>
          <a:bodyPr/>
          <a:lstStyle/>
          <a:p>
            <a:r>
              <a:rPr lang="en-GB" b="0" i="0" dirty="0">
                <a:solidFill>
                  <a:srgbClr val="080809"/>
                </a:solidFill>
                <a:effectLst/>
                <a:latin typeface="Roboto" panose="02000000000000000000" pitchFamily="2" charset="0"/>
              </a:rPr>
              <a:t>Arithmetic logic unit (ALU)</a:t>
            </a:r>
            <a:br>
              <a:rPr lang="en-GB" b="1" i="0" dirty="0">
                <a:solidFill>
                  <a:srgbClr val="080809"/>
                </a:solidFill>
                <a:effectLst/>
                <a:latin typeface="Roboto" panose="02000000000000000000" pitchFamily="2" charset="0"/>
              </a:rPr>
            </a:br>
            <a:endParaRPr lang="en-GB" dirty="0"/>
          </a:p>
        </p:txBody>
      </p:sp>
      <p:sp>
        <p:nvSpPr>
          <p:cNvPr id="3" name="Content Placeholder 2">
            <a:extLst>
              <a:ext uri="{FF2B5EF4-FFF2-40B4-BE49-F238E27FC236}">
                <a16:creationId xmlns:a16="http://schemas.microsoft.com/office/drawing/2014/main" id="{C703983E-47C6-BD7A-B50D-60CC08E63F39}"/>
              </a:ext>
            </a:extLst>
          </p:cNvPr>
          <p:cNvSpPr>
            <a:spLocks noGrp="1"/>
          </p:cNvSpPr>
          <p:nvPr>
            <p:ph idx="1"/>
          </p:nvPr>
        </p:nvSpPr>
        <p:spPr/>
        <p:txBody>
          <a:bodyPr/>
          <a:lstStyle/>
          <a:p>
            <a:pPr algn="l" fontAlgn="base"/>
            <a:r>
              <a:rPr lang="en-GB" b="0" i="0" dirty="0">
                <a:solidFill>
                  <a:srgbClr val="080809"/>
                </a:solidFill>
                <a:effectLst/>
              </a:rPr>
              <a:t>The arithmetic logic unit includes the electrical circuitry that performs any arithmetic and logical processes on the supplied data. It is used to execute all arithmetic (additions, subtractions, multiplication, division) and logical (&lt;, &gt;, AND, OR, etc.) computations. Registers are used by the ALU to retain the data being processed.</a:t>
            </a:r>
          </a:p>
          <a:p>
            <a:endParaRPr lang="en-GB" dirty="0"/>
          </a:p>
        </p:txBody>
      </p:sp>
    </p:spTree>
    <p:extLst>
      <p:ext uri="{BB962C8B-B14F-4D97-AF65-F5344CB8AC3E}">
        <p14:creationId xmlns:p14="http://schemas.microsoft.com/office/powerpoint/2010/main" val="126645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3DC9-E8E2-899E-8FA3-D5F77E4C9D47}"/>
              </a:ext>
            </a:extLst>
          </p:cNvPr>
          <p:cNvSpPr>
            <a:spLocks noGrp="1"/>
          </p:cNvSpPr>
          <p:nvPr>
            <p:ph type="title"/>
          </p:nvPr>
        </p:nvSpPr>
        <p:spPr/>
        <p:txBody>
          <a:bodyPr/>
          <a:lstStyle/>
          <a:p>
            <a:r>
              <a:rPr lang="en-GB" b="0" i="0" dirty="0">
                <a:solidFill>
                  <a:srgbClr val="080809"/>
                </a:solidFill>
                <a:effectLst/>
                <a:latin typeface="Roboto" panose="02000000000000000000" pitchFamily="2" charset="0"/>
              </a:rPr>
              <a:t>Control unit</a:t>
            </a:r>
            <a:br>
              <a:rPr lang="en-GB" b="1" i="0" dirty="0">
                <a:solidFill>
                  <a:srgbClr val="080809"/>
                </a:solidFill>
                <a:effectLst/>
                <a:latin typeface="Roboto" panose="02000000000000000000" pitchFamily="2" charset="0"/>
              </a:rPr>
            </a:br>
            <a:endParaRPr lang="en-GB" dirty="0"/>
          </a:p>
        </p:txBody>
      </p:sp>
      <p:sp>
        <p:nvSpPr>
          <p:cNvPr id="3" name="Content Placeholder 2">
            <a:extLst>
              <a:ext uri="{FF2B5EF4-FFF2-40B4-BE49-F238E27FC236}">
                <a16:creationId xmlns:a16="http://schemas.microsoft.com/office/drawing/2014/main" id="{32DFE3EF-2EB1-9F44-A71B-A209E13F3350}"/>
              </a:ext>
            </a:extLst>
          </p:cNvPr>
          <p:cNvSpPr>
            <a:spLocks noGrp="1"/>
          </p:cNvSpPr>
          <p:nvPr>
            <p:ph idx="1"/>
          </p:nvPr>
        </p:nvSpPr>
        <p:spPr/>
        <p:txBody>
          <a:bodyPr>
            <a:normAutofit fontScale="92500" lnSpcReduction="20000"/>
          </a:bodyPr>
          <a:lstStyle/>
          <a:p>
            <a:pPr algn="just" fontAlgn="base"/>
            <a:r>
              <a:rPr lang="en-GB" b="0" i="0" dirty="0">
                <a:solidFill>
                  <a:srgbClr val="080809"/>
                </a:solidFill>
                <a:effectLst/>
              </a:rPr>
              <a:t>The control unit collaborates with the computer’s input and output devices. It instructs the computer to execute stored program instructions via communication with the ALU and registers. The control unit aims to arrange data and instruction processing.</a:t>
            </a:r>
          </a:p>
          <a:p>
            <a:pPr algn="just" fontAlgn="base"/>
            <a:r>
              <a:rPr lang="en-GB" b="0" i="0" dirty="0">
                <a:solidFill>
                  <a:srgbClr val="080809"/>
                </a:solidFill>
                <a:effectLst/>
              </a:rPr>
              <a:t>The microprocessor is the primary component of computer hardware that runs the CPU. Large printed circuit boards (PCBs) are utilized in all electronic systems, including desktops, calculators, and Internet of Things (IoT) devices. The Intel 40004 was the first microprocessor with all CPU components on a single chip.</a:t>
            </a:r>
          </a:p>
          <a:p>
            <a:pPr algn="just" fontAlgn="base"/>
            <a:r>
              <a:rPr lang="en-GB" b="0" i="0" dirty="0">
                <a:solidFill>
                  <a:srgbClr val="080809"/>
                </a:solidFill>
                <a:effectLst/>
              </a:rPr>
              <a:t>In addition to these four core components, a computer architecture also has supporting elements that make it easier to function.</a:t>
            </a:r>
          </a:p>
          <a:p>
            <a:pPr marL="0" indent="0">
              <a:buNone/>
            </a:pPr>
            <a:br>
              <a:rPr lang="en-GB" b="1" i="0" dirty="0">
                <a:solidFill>
                  <a:srgbClr val="080809"/>
                </a:solidFill>
                <a:effectLst/>
                <a:latin typeface="Roboto" panose="02000000000000000000" pitchFamily="2" charset="0"/>
              </a:rPr>
            </a:br>
            <a:endParaRPr lang="en-GB" dirty="0"/>
          </a:p>
        </p:txBody>
      </p:sp>
    </p:spTree>
    <p:extLst>
      <p:ext uri="{BB962C8B-B14F-4D97-AF65-F5344CB8AC3E}">
        <p14:creationId xmlns:p14="http://schemas.microsoft.com/office/powerpoint/2010/main" val="27960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C0F1-C0C1-0CCD-1120-7CB74E55B2EB}"/>
              </a:ext>
            </a:extLst>
          </p:cNvPr>
          <p:cNvSpPr>
            <a:spLocks noGrp="1"/>
          </p:cNvSpPr>
          <p:nvPr>
            <p:ph type="title"/>
          </p:nvPr>
        </p:nvSpPr>
        <p:spPr/>
        <p:txBody>
          <a:bodyPr/>
          <a:lstStyle/>
          <a:p>
            <a:r>
              <a:rPr lang="en-GB" dirty="0"/>
              <a:t>Connecting Processor </a:t>
            </a:r>
            <a:r>
              <a:rPr lang="en-GB"/>
              <a:t>to Memory</a:t>
            </a:r>
            <a:endParaRPr lang="en-GB" dirty="0"/>
          </a:p>
        </p:txBody>
      </p:sp>
      <p:pic>
        <p:nvPicPr>
          <p:cNvPr id="4" name="Content Placeholder 3">
            <a:extLst>
              <a:ext uri="{FF2B5EF4-FFF2-40B4-BE49-F238E27FC236}">
                <a16:creationId xmlns:a16="http://schemas.microsoft.com/office/drawing/2014/main" id="{88F58DB6-6C53-40F5-D767-F5FB973B9E59}"/>
              </a:ext>
            </a:extLst>
          </p:cNvPr>
          <p:cNvPicPr>
            <a:picLocks noGrp="1" noChangeAspect="1"/>
          </p:cNvPicPr>
          <p:nvPr>
            <p:ph idx="1"/>
          </p:nvPr>
        </p:nvPicPr>
        <p:blipFill rotWithShape="1">
          <a:blip r:embed="rId2"/>
          <a:srcRect l="41608" t="36220" r="24346" b="24666"/>
          <a:stretch/>
        </p:blipFill>
        <p:spPr bwMode="auto">
          <a:xfrm>
            <a:off x="2292563" y="1911625"/>
            <a:ext cx="6947690" cy="4265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608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D8D8-FB0B-01E3-7EEA-A6ECC6326AD8}"/>
              </a:ext>
            </a:extLst>
          </p:cNvPr>
          <p:cNvSpPr>
            <a:spLocks noGrp="1"/>
          </p:cNvSpPr>
          <p:nvPr>
            <p:ph type="title"/>
          </p:nvPr>
        </p:nvSpPr>
        <p:spPr/>
        <p:txBody>
          <a:bodyPr/>
          <a:lstStyle/>
          <a:p>
            <a:r>
              <a:rPr lang="en-GB" b="1" dirty="0"/>
              <a:t>Machine Instruction</a:t>
            </a:r>
          </a:p>
        </p:txBody>
      </p:sp>
      <p:sp>
        <p:nvSpPr>
          <p:cNvPr id="3" name="Content Placeholder 2">
            <a:extLst>
              <a:ext uri="{FF2B5EF4-FFF2-40B4-BE49-F238E27FC236}">
                <a16:creationId xmlns:a16="http://schemas.microsoft.com/office/drawing/2014/main" id="{54784198-D0CF-B10E-7D07-89EA12738867}"/>
              </a:ext>
            </a:extLst>
          </p:cNvPr>
          <p:cNvSpPr>
            <a:spLocks noGrp="1"/>
          </p:cNvSpPr>
          <p:nvPr>
            <p:ph idx="1"/>
          </p:nvPr>
        </p:nvSpPr>
        <p:spPr>
          <a:xfrm>
            <a:off x="838200" y="1825625"/>
            <a:ext cx="4643825" cy="4351338"/>
          </a:xfrm>
        </p:spPr>
        <p:txBody>
          <a:bodyPr>
            <a:normAutofit/>
          </a:bodyPr>
          <a:lstStyle/>
          <a:p>
            <a:pPr algn="just"/>
            <a:r>
              <a:rPr lang="en-GB" b="0" i="0" u="none" strike="noStrike" baseline="0" dirty="0">
                <a:latin typeface="TimesTen-Roman"/>
              </a:rPr>
              <a:t>The operation of the processor is determined by the instructions it executes, referred to as </a:t>
            </a:r>
            <a:r>
              <a:rPr lang="en-GB" b="1" i="1" u="none" strike="noStrike" baseline="0" dirty="0">
                <a:latin typeface="TimesTen-Italic"/>
              </a:rPr>
              <a:t>machine instructions </a:t>
            </a:r>
            <a:r>
              <a:rPr lang="en-GB" b="0" i="0" u="none" strike="noStrike" baseline="0" dirty="0">
                <a:latin typeface="TimesTen-Roman"/>
              </a:rPr>
              <a:t>or </a:t>
            </a:r>
            <a:r>
              <a:rPr lang="en-GB" b="1" i="1" u="none" strike="noStrike" baseline="0" dirty="0">
                <a:latin typeface="TimesTen-Italic"/>
              </a:rPr>
              <a:t>computer instructions</a:t>
            </a:r>
            <a:r>
              <a:rPr lang="en-GB" b="0" i="1" u="none" strike="noStrike" baseline="0" dirty="0">
                <a:latin typeface="TimesTen-Italic"/>
              </a:rPr>
              <a:t>. </a:t>
            </a:r>
            <a:r>
              <a:rPr lang="en-GB" b="0" i="0" u="none" strike="noStrike" baseline="0" dirty="0">
                <a:latin typeface="TimesTen-Roman"/>
              </a:rPr>
              <a:t>The collection of different instructions that the processor can execute is referred to as the processor’s </a:t>
            </a:r>
            <a:r>
              <a:rPr lang="en-GB" b="1" i="1" u="none" strike="noStrike" baseline="0" dirty="0">
                <a:latin typeface="TimesTen-Italic"/>
              </a:rPr>
              <a:t>instruction set</a:t>
            </a:r>
            <a:r>
              <a:rPr lang="en-GB" b="0" i="1" u="none" strike="noStrike" baseline="0" dirty="0">
                <a:latin typeface="TimesTen-Italic"/>
              </a:rPr>
              <a:t>.</a:t>
            </a:r>
            <a:endParaRPr lang="en-GB" dirty="0"/>
          </a:p>
        </p:txBody>
      </p:sp>
      <p:pic>
        <p:nvPicPr>
          <p:cNvPr id="4" name="Picture 3">
            <a:extLst>
              <a:ext uri="{FF2B5EF4-FFF2-40B4-BE49-F238E27FC236}">
                <a16:creationId xmlns:a16="http://schemas.microsoft.com/office/drawing/2014/main" id="{37E88918-F098-7408-4867-D8AC2ACC408D}"/>
              </a:ext>
            </a:extLst>
          </p:cNvPr>
          <p:cNvPicPr>
            <a:picLocks noChangeAspect="1"/>
          </p:cNvPicPr>
          <p:nvPr/>
        </p:nvPicPr>
        <p:blipFill rotWithShape="1">
          <a:blip r:embed="rId2"/>
          <a:srcRect l="35422" t="15607" r="33819" b="57248"/>
          <a:stretch/>
        </p:blipFill>
        <p:spPr bwMode="auto">
          <a:xfrm>
            <a:off x="5541998" y="2033682"/>
            <a:ext cx="6650002" cy="3207711"/>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3E0AA00-37E9-E91E-C0D8-CCD0D7EC7239}"/>
              </a:ext>
            </a:extLst>
          </p:cNvPr>
          <p:cNvSpPr txBox="1"/>
          <p:nvPr/>
        </p:nvSpPr>
        <p:spPr>
          <a:xfrm>
            <a:off x="7507704" y="5245833"/>
            <a:ext cx="2842445" cy="338554"/>
          </a:xfrm>
          <a:prstGeom prst="rect">
            <a:avLst/>
          </a:prstGeom>
          <a:noFill/>
        </p:spPr>
        <p:txBody>
          <a:bodyPr wrap="none" rtlCol="0">
            <a:spAutoFit/>
          </a:bodyPr>
          <a:lstStyle/>
          <a:p>
            <a:r>
              <a:rPr lang="en-GB" sz="1600" dirty="0">
                <a:latin typeface="Times New Roman" panose="02020603050405020304" pitchFamily="18" charset="0"/>
                <a:cs typeface="Times New Roman" panose="02020603050405020304" pitchFamily="18" charset="0"/>
              </a:rPr>
              <a:t>Instruction Cycle State Diagram</a:t>
            </a:r>
          </a:p>
        </p:txBody>
      </p:sp>
    </p:spTree>
    <p:extLst>
      <p:ext uri="{BB962C8B-B14F-4D97-AF65-F5344CB8AC3E}">
        <p14:creationId xmlns:p14="http://schemas.microsoft.com/office/powerpoint/2010/main" val="135613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29A7-E727-4CDB-8891-93E71AA37529}"/>
              </a:ext>
            </a:extLst>
          </p:cNvPr>
          <p:cNvSpPr>
            <a:spLocks noGrp="1"/>
          </p:cNvSpPr>
          <p:nvPr>
            <p:ph type="title"/>
          </p:nvPr>
        </p:nvSpPr>
        <p:spPr/>
        <p:txBody>
          <a:bodyPr/>
          <a:lstStyle/>
          <a:p>
            <a:r>
              <a:rPr lang="en-GB" b="1" dirty="0"/>
              <a:t>Machine Instruction</a:t>
            </a:r>
          </a:p>
        </p:txBody>
      </p:sp>
      <p:sp>
        <p:nvSpPr>
          <p:cNvPr id="3" name="Content Placeholder 2">
            <a:extLst>
              <a:ext uri="{FF2B5EF4-FFF2-40B4-BE49-F238E27FC236}">
                <a16:creationId xmlns:a16="http://schemas.microsoft.com/office/drawing/2014/main" id="{45922F42-2DF7-7530-C9E1-F977D197A9DD}"/>
              </a:ext>
            </a:extLst>
          </p:cNvPr>
          <p:cNvSpPr>
            <a:spLocks noGrp="1"/>
          </p:cNvSpPr>
          <p:nvPr>
            <p:ph idx="1"/>
          </p:nvPr>
        </p:nvSpPr>
        <p:spPr/>
        <p:txBody>
          <a:bodyPr>
            <a:normAutofit/>
          </a:bodyPr>
          <a:lstStyle/>
          <a:p>
            <a:pPr algn="just"/>
            <a:r>
              <a:rPr lang="en-GB" sz="1800" b="0" i="0" u="none" strike="noStrike" baseline="0" dirty="0">
                <a:latin typeface="TimesTen-Roman"/>
              </a:rPr>
              <a:t>Within the computer, each instruction is represented by a sequence of bits. The instruction is divided into fields, corresponding to the constituent elements of the instruction.</a:t>
            </a:r>
          </a:p>
          <a:p>
            <a:pPr algn="just"/>
            <a:r>
              <a:rPr lang="en-GB" sz="1800" b="0" i="0" u="none" strike="noStrike" baseline="0" dirty="0">
                <a:latin typeface="TimesTen-Roman"/>
              </a:rPr>
              <a:t>With most instruction sets, more than one format is used. During instruction execution, an instruction is read into an instruction register (IR) in the processor. The processor must be able to extract the data from the various instruction fields to perform the required operation. It is difficult to deal with binary representations of machine instructions. Thus, using a symbolic representation of machine instructions has become common. </a:t>
            </a:r>
            <a:endParaRPr lang="en-GB" sz="1800" dirty="0">
              <a:latin typeface="TimesTen-Roman"/>
            </a:endParaRPr>
          </a:p>
          <a:p>
            <a:pPr algn="just"/>
            <a:endParaRPr lang="en-GB" sz="1800" b="0" i="0" u="none" strike="noStrike" baseline="0" dirty="0">
              <a:latin typeface="TimesTen-Roman"/>
            </a:endParaRPr>
          </a:p>
          <a:p>
            <a:pPr algn="l"/>
            <a:endParaRPr lang="en-GB" sz="1800" b="0" i="0" u="none" strike="noStrike" baseline="0" dirty="0">
              <a:latin typeface="TimesTen-Roman"/>
            </a:endParaRPr>
          </a:p>
          <a:p>
            <a:pPr algn="l"/>
            <a:endParaRPr lang="en-GB" sz="1800" b="0" i="0" u="none" strike="noStrike" baseline="0" dirty="0">
              <a:latin typeface="TimesTen-Roman"/>
            </a:endParaRPr>
          </a:p>
          <a:p>
            <a:pPr algn="l"/>
            <a:endParaRPr lang="en-GB" sz="1800" dirty="0">
              <a:latin typeface="TimesTen-Roman"/>
            </a:endParaRPr>
          </a:p>
          <a:p>
            <a:pPr algn="l"/>
            <a:r>
              <a:rPr lang="en-GB" sz="1800" b="0" i="0" u="none" strike="noStrike" baseline="0" dirty="0">
                <a:latin typeface="TimesTen-Roman"/>
              </a:rPr>
              <a:t>Opcodes are represented by abbreviations called </a:t>
            </a:r>
            <a:r>
              <a:rPr lang="en-GB" sz="1800" b="0" i="1" u="none" strike="noStrike" baseline="0" dirty="0">
                <a:latin typeface="TimesTen-Italic"/>
              </a:rPr>
              <a:t>mnemonics, </a:t>
            </a:r>
            <a:r>
              <a:rPr lang="en-GB" sz="1800" b="0" i="0" u="none" strike="noStrike" baseline="0" dirty="0">
                <a:latin typeface="TimesTen-Roman"/>
              </a:rPr>
              <a:t>that indicate the operation. </a:t>
            </a:r>
            <a:endParaRPr lang="en-GB" dirty="0"/>
          </a:p>
        </p:txBody>
      </p:sp>
      <p:pic>
        <p:nvPicPr>
          <p:cNvPr id="4" name="Picture 3">
            <a:extLst>
              <a:ext uri="{FF2B5EF4-FFF2-40B4-BE49-F238E27FC236}">
                <a16:creationId xmlns:a16="http://schemas.microsoft.com/office/drawing/2014/main" id="{9499A856-AC8F-BDC9-9B1F-5C482CB5F504}"/>
              </a:ext>
            </a:extLst>
          </p:cNvPr>
          <p:cNvPicPr>
            <a:picLocks noChangeAspect="1"/>
          </p:cNvPicPr>
          <p:nvPr/>
        </p:nvPicPr>
        <p:blipFill rotWithShape="1">
          <a:blip r:embed="rId2"/>
          <a:srcRect l="38564" t="15946" r="37463" b="76587"/>
          <a:stretch/>
        </p:blipFill>
        <p:spPr bwMode="auto">
          <a:xfrm>
            <a:off x="2227721" y="3863441"/>
            <a:ext cx="5452745" cy="9074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217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9E6E-576A-CD06-F55B-20545184CB39}"/>
              </a:ext>
            </a:extLst>
          </p:cNvPr>
          <p:cNvSpPr>
            <a:spLocks noGrp="1"/>
          </p:cNvSpPr>
          <p:nvPr>
            <p:ph type="title"/>
          </p:nvPr>
        </p:nvSpPr>
        <p:spPr/>
        <p:txBody>
          <a:bodyPr/>
          <a:lstStyle/>
          <a:p>
            <a:r>
              <a:rPr lang="en-GB" sz="4400" b="1" i="0" u="none" strike="noStrike" baseline="0" dirty="0"/>
              <a:t>Elements of a Machine Instruction</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4DAADA09-6086-B383-FAE1-A4FA74E567D6}"/>
              </a:ext>
            </a:extLst>
          </p:cNvPr>
          <p:cNvSpPr>
            <a:spLocks noGrp="1"/>
          </p:cNvSpPr>
          <p:nvPr>
            <p:ph idx="1"/>
          </p:nvPr>
        </p:nvSpPr>
        <p:spPr>
          <a:xfrm>
            <a:off x="838200" y="1431864"/>
            <a:ext cx="10515600" cy="4351338"/>
          </a:xfrm>
        </p:spPr>
        <p:txBody>
          <a:bodyPr>
            <a:normAutofit/>
          </a:bodyPr>
          <a:lstStyle/>
          <a:p>
            <a:pPr algn="l"/>
            <a:r>
              <a:rPr lang="en-GB" sz="2000" b="0" i="0" u="none" strike="noStrike" baseline="0" dirty="0">
                <a:solidFill>
                  <a:srgbClr val="000000"/>
                </a:solidFill>
                <a:latin typeface="TimesTen-Roman"/>
              </a:rPr>
              <a:t>Each instruction must contain the information required by the processor for execution. The steps involved in instruction execution and, by implication, define the elements of a machine instruction. These elements are as follows:</a:t>
            </a:r>
          </a:p>
          <a:p>
            <a:pPr algn="l"/>
            <a:r>
              <a:rPr lang="en-GB" sz="2000" b="1" i="0" u="none" strike="noStrike" baseline="0" dirty="0">
                <a:solidFill>
                  <a:srgbClr val="000000"/>
                </a:solidFill>
                <a:latin typeface="TimesTen-Bold"/>
              </a:rPr>
              <a:t>Operation code: </a:t>
            </a:r>
            <a:r>
              <a:rPr lang="en-GB" sz="2000" b="0" i="0" u="none" strike="noStrike" baseline="0" dirty="0">
                <a:solidFill>
                  <a:srgbClr val="000000"/>
                </a:solidFill>
                <a:latin typeface="TimesTen-Roman"/>
              </a:rPr>
              <a:t>Specifies the operation to be performed (e.g., ADD, I/O). The operation is specified by a binary code, known as the operation code, or </a:t>
            </a:r>
            <a:r>
              <a:rPr lang="en-GB" sz="2000" b="1" i="0" u="none" strike="noStrike" baseline="0" dirty="0">
                <a:solidFill>
                  <a:srgbClr val="000000"/>
                </a:solidFill>
                <a:latin typeface="TimesTen-Bold"/>
              </a:rPr>
              <a:t>opcode</a:t>
            </a:r>
            <a:r>
              <a:rPr lang="en-GB" sz="2000" b="0" i="0" u="none" strike="noStrike" baseline="0" dirty="0">
                <a:solidFill>
                  <a:srgbClr val="000000"/>
                </a:solidFill>
                <a:latin typeface="TimesTen-Roman"/>
              </a:rPr>
              <a:t>.</a:t>
            </a:r>
          </a:p>
          <a:p>
            <a:pPr algn="l"/>
            <a:r>
              <a:rPr lang="en-GB" sz="2000" b="1" i="0" u="none" strike="noStrike" baseline="0" dirty="0">
                <a:solidFill>
                  <a:srgbClr val="000000"/>
                </a:solidFill>
                <a:latin typeface="TimesTen-Bold"/>
              </a:rPr>
              <a:t>Source operand reference: </a:t>
            </a:r>
            <a:r>
              <a:rPr lang="en-GB" sz="2000" b="0" i="0" u="none" strike="noStrike" baseline="0" dirty="0">
                <a:solidFill>
                  <a:srgbClr val="000000"/>
                </a:solidFill>
                <a:latin typeface="TimesTen-Roman"/>
              </a:rPr>
              <a:t>The operation may involve one or more source operands, that is, operands that are inputs for the operation.</a:t>
            </a:r>
          </a:p>
          <a:p>
            <a:pPr algn="l"/>
            <a:r>
              <a:rPr lang="en-GB" sz="2000" b="1" i="0" u="none" strike="noStrike" baseline="0" dirty="0">
                <a:solidFill>
                  <a:srgbClr val="000000"/>
                </a:solidFill>
                <a:latin typeface="TimesTen-Bold"/>
              </a:rPr>
              <a:t>Result operand reference: </a:t>
            </a:r>
            <a:r>
              <a:rPr lang="en-GB" sz="2000" b="0" i="0" u="none" strike="noStrike" baseline="0" dirty="0">
                <a:solidFill>
                  <a:srgbClr val="000000"/>
                </a:solidFill>
                <a:latin typeface="TimesTen-Roman"/>
              </a:rPr>
              <a:t>The operation may produce a result. </a:t>
            </a:r>
          </a:p>
          <a:p>
            <a:r>
              <a:rPr lang="en-GB" sz="2000" b="1" i="0" u="none" strike="noStrike" baseline="0" dirty="0">
                <a:solidFill>
                  <a:srgbClr val="000000"/>
                </a:solidFill>
                <a:latin typeface="TimesTen-Bold"/>
              </a:rPr>
              <a:t>Next instruction reference: </a:t>
            </a:r>
            <a:r>
              <a:rPr lang="en-GB" sz="2000" b="0" i="0" u="none" strike="noStrike" baseline="0" dirty="0">
                <a:solidFill>
                  <a:srgbClr val="000000"/>
                </a:solidFill>
                <a:latin typeface="TimesTen-Roman"/>
              </a:rPr>
              <a:t>This tells the processor where to fetch the next instruction after the execution of the instruction is complete.</a:t>
            </a:r>
          </a:p>
          <a:p>
            <a:pPr algn="l"/>
            <a:r>
              <a:rPr lang="en-GB" sz="2000" b="0" i="0" u="none" strike="noStrike" baseline="0" dirty="0">
                <a:solidFill>
                  <a:srgbClr val="000000"/>
                </a:solidFill>
                <a:latin typeface="TimesTen-Roman"/>
              </a:rPr>
              <a:t>The address of the next instruction to be fetched could be either a real </a:t>
            </a:r>
            <a:r>
              <a:rPr lang="en-GB" sz="2000" b="0" i="0" u="none" strike="noStrike" baseline="0" dirty="0">
                <a:latin typeface="TimesTen-Roman"/>
              </a:rPr>
              <a:t>or a virtual address, depending on the architecture.</a:t>
            </a:r>
            <a:endParaRPr lang="en-GB" sz="2000" dirty="0"/>
          </a:p>
        </p:txBody>
      </p:sp>
    </p:spTree>
    <p:extLst>
      <p:ext uri="{BB962C8B-B14F-4D97-AF65-F5344CB8AC3E}">
        <p14:creationId xmlns:p14="http://schemas.microsoft.com/office/powerpoint/2010/main" val="290519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DF41-A6D9-3719-4D25-C0BDA8EEA018}"/>
              </a:ext>
            </a:extLst>
          </p:cNvPr>
          <p:cNvSpPr>
            <a:spLocks noGrp="1"/>
          </p:cNvSpPr>
          <p:nvPr>
            <p:ph type="title"/>
          </p:nvPr>
        </p:nvSpPr>
        <p:spPr/>
        <p:txBody>
          <a:bodyPr/>
          <a:lstStyle/>
          <a:p>
            <a:r>
              <a:rPr lang="en-GB" b="1" dirty="0"/>
              <a:t>Instruction Address</a:t>
            </a:r>
          </a:p>
        </p:txBody>
      </p:sp>
      <p:sp>
        <p:nvSpPr>
          <p:cNvPr id="3" name="Content Placeholder 2">
            <a:extLst>
              <a:ext uri="{FF2B5EF4-FFF2-40B4-BE49-F238E27FC236}">
                <a16:creationId xmlns:a16="http://schemas.microsoft.com/office/drawing/2014/main" id="{E848BFD7-CBBA-5103-6B04-A0CC6AE190F0}"/>
              </a:ext>
            </a:extLst>
          </p:cNvPr>
          <p:cNvSpPr>
            <a:spLocks noGrp="1"/>
          </p:cNvSpPr>
          <p:nvPr>
            <p:ph idx="1"/>
          </p:nvPr>
        </p:nvSpPr>
        <p:spPr/>
        <p:txBody>
          <a:bodyPr>
            <a:normAutofit lnSpcReduction="10000"/>
          </a:bodyPr>
          <a:lstStyle/>
          <a:p>
            <a:pPr algn="just"/>
            <a:r>
              <a:rPr lang="en-GB" sz="1800" b="0" i="0" u="none" strike="noStrike" baseline="0" dirty="0">
                <a:solidFill>
                  <a:srgbClr val="000000"/>
                </a:solidFill>
                <a:latin typeface="TimesTen-Roman"/>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will be discussed in memory.</a:t>
            </a:r>
          </a:p>
          <a:p>
            <a:pPr marL="0" indent="0" algn="l">
              <a:buNone/>
            </a:pPr>
            <a:r>
              <a:rPr lang="en-GB" sz="1800" b="0" i="0" u="none" strike="noStrike" baseline="0" dirty="0">
                <a:solidFill>
                  <a:srgbClr val="000000"/>
                </a:solidFill>
                <a:latin typeface="TimesTen-Roman"/>
              </a:rPr>
              <a:t>    Source and result operands can be in one of four areas:</a:t>
            </a:r>
          </a:p>
          <a:p>
            <a:pPr algn="l"/>
            <a:r>
              <a:rPr lang="en-GB" sz="1800" b="1" i="0" u="none" strike="noStrike" baseline="0" dirty="0">
                <a:solidFill>
                  <a:srgbClr val="000000"/>
                </a:solidFill>
                <a:latin typeface="TimesTen-Bold"/>
              </a:rPr>
              <a:t>Main or virtual memory: </a:t>
            </a:r>
            <a:r>
              <a:rPr lang="en-GB" sz="1800" b="0" i="0" u="none" strike="noStrike" baseline="0" dirty="0">
                <a:solidFill>
                  <a:srgbClr val="000000"/>
                </a:solidFill>
                <a:latin typeface="TimesTen-Roman"/>
              </a:rPr>
              <a:t>As with the next instruction references, the main or virtual memory address must be supplied.</a:t>
            </a:r>
          </a:p>
          <a:p>
            <a:pPr algn="just"/>
            <a:r>
              <a:rPr lang="en-GB" sz="1800" b="1" i="0" u="none" strike="noStrike" baseline="0" dirty="0">
                <a:solidFill>
                  <a:srgbClr val="000000"/>
                </a:solidFill>
                <a:latin typeface="TimesTen-Bold"/>
              </a:rPr>
              <a:t>Processor register: </a:t>
            </a:r>
            <a:r>
              <a:rPr lang="en-GB" sz="1800" b="0" i="0" u="none" strike="noStrike" baseline="0" dirty="0">
                <a:solidFill>
                  <a:srgbClr val="000000"/>
                </a:solidFill>
                <a:latin typeface="TimesTen-Roman"/>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a:t>
            </a:r>
          </a:p>
          <a:p>
            <a:pPr algn="l"/>
            <a:r>
              <a:rPr lang="en-GB" sz="1800" b="1" i="0" u="none" strike="noStrike" baseline="0" dirty="0">
                <a:solidFill>
                  <a:srgbClr val="000000"/>
                </a:solidFill>
                <a:latin typeface="TimesTen-Bold"/>
              </a:rPr>
              <a:t>Immediate: </a:t>
            </a:r>
            <a:r>
              <a:rPr lang="en-GB" sz="1800" b="0" i="0" u="none" strike="noStrike" baseline="0" dirty="0">
                <a:solidFill>
                  <a:srgbClr val="000000"/>
                </a:solidFill>
                <a:latin typeface="TimesTen-Roman"/>
              </a:rPr>
              <a:t>The value of the operand is contained in a field in the instruction being executed.</a:t>
            </a:r>
          </a:p>
          <a:p>
            <a:pPr algn="l"/>
            <a:r>
              <a:rPr lang="en-GB" sz="1800" b="1" i="0" u="none" strike="noStrike" baseline="0" dirty="0">
                <a:solidFill>
                  <a:srgbClr val="000000"/>
                </a:solidFill>
                <a:latin typeface="TimesTen-Bold"/>
              </a:rPr>
              <a:t>I/O device: </a:t>
            </a:r>
            <a:r>
              <a:rPr lang="en-GB" sz="1800" b="0" i="0" u="none" strike="noStrike" baseline="0" dirty="0">
                <a:solidFill>
                  <a:srgbClr val="000000"/>
                </a:solidFill>
                <a:latin typeface="TimesTen-Roman"/>
              </a:rPr>
              <a:t>The instruction must specify the I/O module and device for the operation.</a:t>
            </a:r>
          </a:p>
        </p:txBody>
      </p:sp>
    </p:spTree>
    <p:extLst>
      <p:ext uri="{BB962C8B-B14F-4D97-AF65-F5344CB8AC3E}">
        <p14:creationId xmlns:p14="http://schemas.microsoft.com/office/powerpoint/2010/main" val="42122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F0C1-3367-2475-199E-2272639C6EAE}"/>
              </a:ext>
            </a:extLst>
          </p:cNvPr>
          <p:cNvSpPr>
            <a:spLocks noGrp="1"/>
          </p:cNvSpPr>
          <p:nvPr>
            <p:ph type="title"/>
          </p:nvPr>
        </p:nvSpPr>
        <p:spPr/>
        <p:txBody>
          <a:bodyPr/>
          <a:lstStyle/>
          <a:p>
            <a:r>
              <a:rPr lang="en-GB" sz="4400" b="1" i="0" u="none" strike="noStrike" baseline="0" dirty="0"/>
              <a:t>Instruction Types</a:t>
            </a:r>
            <a:br>
              <a:rPr lang="en-GB" dirty="0"/>
            </a:br>
            <a:endParaRPr lang="en-GB" dirty="0"/>
          </a:p>
        </p:txBody>
      </p:sp>
      <p:sp>
        <p:nvSpPr>
          <p:cNvPr id="3" name="Content Placeholder 2">
            <a:extLst>
              <a:ext uri="{FF2B5EF4-FFF2-40B4-BE49-F238E27FC236}">
                <a16:creationId xmlns:a16="http://schemas.microsoft.com/office/drawing/2014/main" id="{2B0C7F49-D047-9C05-120C-E762EF0F8E72}"/>
              </a:ext>
            </a:extLst>
          </p:cNvPr>
          <p:cNvSpPr>
            <a:spLocks noGrp="1"/>
          </p:cNvSpPr>
          <p:nvPr>
            <p:ph idx="1"/>
          </p:nvPr>
        </p:nvSpPr>
        <p:spPr>
          <a:xfrm>
            <a:off x="838200" y="1396863"/>
            <a:ext cx="10515600" cy="4351338"/>
          </a:xfrm>
        </p:spPr>
        <p:txBody>
          <a:bodyPr>
            <a:normAutofit/>
          </a:bodyPr>
          <a:lstStyle/>
          <a:p>
            <a:r>
              <a:rPr lang="en-GB" sz="1800" b="0" i="0" u="none" strike="noStrike" baseline="0" dirty="0">
                <a:latin typeface="TimesTen-Roman"/>
              </a:rPr>
              <a:t>Consider a high-level language instruction that could be expressed in a language such as C or Java. For example, </a:t>
            </a:r>
          </a:p>
          <a:p>
            <a:pPr marL="0" indent="0" algn="l">
              <a:buNone/>
            </a:pPr>
            <a:r>
              <a:rPr lang="en-GB" sz="1800" b="0" i="0" u="none" strike="noStrike" baseline="0" dirty="0">
                <a:latin typeface="TimesTen-Roman"/>
              </a:rPr>
              <a:t>                X </a:t>
            </a:r>
            <a:r>
              <a:rPr lang="en-GB" sz="1800" b="0" i="0" u="none" strike="noStrike" baseline="0" dirty="0">
                <a:latin typeface="Optr2k"/>
              </a:rPr>
              <a:t>= </a:t>
            </a:r>
            <a:r>
              <a:rPr lang="en-GB" sz="1800" b="0" i="0" u="none" strike="noStrike" baseline="0" dirty="0">
                <a:latin typeface="TimesTen-Roman"/>
              </a:rPr>
              <a:t>X </a:t>
            </a:r>
            <a:r>
              <a:rPr lang="en-GB" sz="1800" b="0" i="0" u="none" strike="noStrike" baseline="0" dirty="0">
                <a:latin typeface="Optr2k"/>
              </a:rPr>
              <a:t>+ </a:t>
            </a:r>
            <a:r>
              <a:rPr lang="en-GB" sz="1800" b="0" i="0" u="none" strike="noStrike" baseline="0" dirty="0">
                <a:latin typeface="TimesTen-Roman"/>
              </a:rPr>
              <a:t>Y</a:t>
            </a:r>
          </a:p>
          <a:p>
            <a:pPr marL="0" indent="0" algn="just">
              <a:buNone/>
            </a:pPr>
            <a:r>
              <a:rPr lang="en-GB" sz="1800" b="0" i="0" u="none" strike="noStrike" baseline="0" dirty="0">
                <a:latin typeface="TimesTen-Roman"/>
              </a:rPr>
              <a:t>This statement instructs the computer to add the value stored in Y to the value stored in X and put the result in X. How might this be accomplished with machine instructions? Let us assume that the variables X and Y correspond to locations 513 and 514. If we assume a simple set of machine instructions, this operation could be accomplished with three instructions:</a:t>
            </a:r>
          </a:p>
          <a:p>
            <a:pPr marL="0" indent="0" algn="l">
              <a:buNone/>
            </a:pPr>
            <a:r>
              <a:rPr lang="en-GB" sz="1800" b="1" i="0" u="none" strike="noStrike" baseline="0" dirty="0">
                <a:latin typeface="TimesTen-Bold"/>
              </a:rPr>
              <a:t>1. </a:t>
            </a:r>
            <a:r>
              <a:rPr lang="en-GB" sz="1800" b="0" i="0" u="none" strike="noStrike" baseline="0" dirty="0">
                <a:latin typeface="TimesTen-Roman"/>
              </a:rPr>
              <a:t>Load a register with the contents of memory location 513.</a:t>
            </a:r>
          </a:p>
          <a:p>
            <a:pPr marL="0" indent="0" algn="l">
              <a:buNone/>
            </a:pPr>
            <a:r>
              <a:rPr lang="en-GB" sz="1800" b="1" i="0" u="none" strike="noStrike" baseline="0" dirty="0">
                <a:latin typeface="TimesTen-Bold"/>
              </a:rPr>
              <a:t>2. </a:t>
            </a:r>
            <a:r>
              <a:rPr lang="en-GB" sz="1800" b="0" i="0" u="none" strike="noStrike" baseline="0" dirty="0">
                <a:latin typeface="TimesTen-Roman"/>
              </a:rPr>
              <a:t>Add the contents of memory location 514 to the register.</a:t>
            </a:r>
          </a:p>
          <a:p>
            <a:pPr marL="0" indent="0" algn="l">
              <a:buNone/>
            </a:pPr>
            <a:r>
              <a:rPr lang="en-GB" sz="1800" b="1" i="0" u="none" strike="noStrike" baseline="0" dirty="0">
                <a:latin typeface="TimesTen-Bold"/>
              </a:rPr>
              <a:t>3. </a:t>
            </a:r>
            <a:r>
              <a:rPr lang="en-GB" sz="1800" b="0" i="0" u="none" strike="noStrike" baseline="0" dirty="0">
                <a:latin typeface="TimesTen-Roman"/>
              </a:rPr>
              <a:t>Store the contents of the register in memory location 513.</a:t>
            </a:r>
          </a:p>
          <a:p>
            <a:pPr marL="0" indent="0" algn="just">
              <a:buNone/>
            </a:pPr>
            <a:r>
              <a:rPr lang="en-GB" sz="1800" b="0" i="0" u="none" strike="noStrike" baseline="0" dirty="0">
                <a:latin typeface="TimesTen-Roman"/>
              </a:rPr>
              <a:t>As can be seen, the single BASIC instruction may require three machine instructions. This is typical of the relationship between a high-level language and a machine language. A high-level language expresses operations in a concise algebraic form, using variables. A machine language expresses operations in a basic form involving the movement of data to or from registers.</a:t>
            </a:r>
          </a:p>
        </p:txBody>
      </p:sp>
    </p:spTree>
    <p:extLst>
      <p:ext uri="{BB962C8B-B14F-4D97-AF65-F5344CB8AC3E}">
        <p14:creationId xmlns:p14="http://schemas.microsoft.com/office/powerpoint/2010/main" val="162335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3432-D5F3-6D2C-DB6D-7B0C198E69D3}"/>
              </a:ext>
            </a:extLst>
          </p:cNvPr>
          <p:cNvSpPr>
            <a:spLocks noGrp="1"/>
          </p:cNvSpPr>
          <p:nvPr>
            <p:ph type="title"/>
          </p:nvPr>
        </p:nvSpPr>
        <p:spPr/>
        <p:txBody>
          <a:bodyPr/>
          <a:lstStyle/>
          <a:p>
            <a:r>
              <a:rPr lang="en-GB" b="1" dirty="0"/>
              <a:t>Instruction Operations</a:t>
            </a:r>
          </a:p>
        </p:txBody>
      </p:sp>
      <p:sp>
        <p:nvSpPr>
          <p:cNvPr id="3" name="Content Placeholder 2">
            <a:extLst>
              <a:ext uri="{FF2B5EF4-FFF2-40B4-BE49-F238E27FC236}">
                <a16:creationId xmlns:a16="http://schemas.microsoft.com/office/drawing/2014/main" id="{0C74E7B0-5E6D-AD0D-FFC8-F79438402D0E}"/>
              </a:ext>
            </a:extLst>
          </p:cNvPr>
          <p:cNvSpPr>
            <a:spLocks noGrp="1"/>
          </p:cNvSpPr>
          <p:nvPr>
            <p:ph idx="1"/>
          </p:nvPr>
        </p:nvSpPr>
        <p:spPr/>
        <p:txBody>
          <a:bodyPr>
            <a:normAutofit/>
          </a:bodyPr>
          <a:lstStyle/>
          <a:p>
            <a:pPr algn="l"/>
            <a:r>
              <a:rPr lang="en-GB" sz="2400" b="0" i="0" u="none" strike="noStrike" baseline="0" dirty="0">
                <a:latin typeface="TimesTen-Roman"/>
              </a:rPr>
              <a:t>Instruction operations codes known as Opcodes are represented by abbreviations, called </a:t>
            </a:r>
            <a:r>
              <a:rPr lang="en-GB" sz="2400" b="1" i="1" u="none" strike="noStrike" baseline="0" dirty="0">
                <a:latin typeface="TimesTen-Italic"/>
              </a:rPr>
              <a:t>mnemonics</a:t>
            </a:r>
            <a:r>
              <a:rPr lang="en-GB" sz="2400" b="0" i="1" u="none" strike="noStrike" baseline="0" dirty="0">
                <a:latin typeface="TimesTen-Italic"/>
              </a:rPr>
              <a:t>, </a:t>
            </a:r>
            <a:r>
              <a:rPr lang="en-GB" sz="2400" b="0" i="0" u="none" strike="noStrike" baseline="0" dirty="0">
                <a:latin typeface="TimesTen-Roman"/>
              </a:rPr>
              <a:t>that indicate the operation. Common examples include:</a:t>
            </a:r>
          </a:p>
          <a:p>
            <a:pPr marL="0" indent="0" algn="l">
              <a:buNone/>
            </a:pPr>
            <a:r>
              <a:rPr lang="en-GB" sz="2400" b="1" i="0" u="none" strike="noStrike" baseline="0" dirty="0">
                <a:latin typeface="TimesTen-Roman"/>
              </a:rPr>
              <a:t>       ADD</a:t>
            </a:r>
            <a:r>
              <a:rPr lang="en-GB" sz="2400" b="0" i="0" u="none" strike="noStrike" baseline="0" dirty="0">
                <a:latin typeface="TimesTen-Roman"/>
              </a:rPr>
              <a:t> </a:t>
            </a:r>
            <a:r>
              <a:rPr lang="en-GB" sz="2400" b="0" i="0" u="none" strike="noStrike" baseline="0" dirty="0" err="1">
                <a:latin typeface="TimesTen-Roman"/>
              </a:rPr>
              <a:t>Add</a:t>
            </a:r>
            <a:endParaRPr lang="en-GB" sz="2400" b="0" i="0" u="none" strike="noStrike" baseline="0" dirty="0">
              <a:latin typeface="TimesTen-Roman"/>
            </a:endParaRPr>
          </a:p>
          <a:p>
            <a:pPr marL="0" indent="0" algn="l">
              <a:buNone/>
            </a:pPr>
            <a:r>
              <a:rPr lang="en-GB" sz="2400" b="1" i="0" u="none" strike="noStrike" baseline="0" dirty="0">
                <a:latin typeface="TimesTen-Roman"/>
              </a:rPr>
              <a:t>       SUB</a:t>
            </a:r>
            <a:r>
              <a:rPr lang="en-GB" sz="2400" b="0" i="0" u="none" strike="noStrike" baseline="0" dirty="0">
                <a:latin typeface="TimesTen-Roman"/>
              </a:rPr>
              <a:t> Subtract</a:t>
            </a:r>
          </a:p>
          <a:p>
            <a:pPr marL="0" indent="0" algn="l">
              <a:buNone/>
            </a:pPr>
            <a:r>
              <a:rPr lang="en-GB" sz="2400" b="1" i="0" u="none" strike="noStrike" baseline="0" dirty="0">
                <a:latin typeface="TimesTen-Roman"/>
              </a:rPr>
              <a:t>       MUL</a:t>
            </a:r>
            <a:r>
              <a:rPr lang="en-GB" sz="2400" b="0" i="0" u="none" strike="noStrike" baseline="0" dirty="0">
                <a:latin typeface="TimesTen-Roman"/>
              </a:rPr>
              <a:t> Multiply</a:t>
            </a:r>
          </a:p>
          <a:p>
            <a:pPr marL="0" indent="0" algn="l">
              <a:buNone/>
            </a:pPr>
            <a:r>
              <a:rPr lang="en-GB" sz="2400" b="1" i="0" u="none" strike="noStrike" baseline="0" dirty="0">
                <a:latin typeface="TimesTen-Roman"/>
              </a:rPr>
              <a:t>       DIV </a:t>
            </a:r>
            <a:r>
              <a:rPr lang="en-GB" sz="2400" b="0" i="0" u="none" strike="noStrike" baseline="0" dirty="0">
                <a:latin typeface="TimesTen-Roman"/>
              </a:rPr>
              <a:t>Divide</a:t>
            </a:r>
          </a:p>
          <a:p>
            <a:pPr marL="0" indent="0" algn="l">
              <a:buNone/>
            </a:pPr>
            <a:r>
              <a:rPr lang="en-GB" sz="2400" b="1" i="0" u="none" strike="noStrike" baseline="0" dirty="0">
                <a:latin typeface="TimesTen-Roman"/>
              </a:rPr>
              <a:t>       LOAD</a:t>
            </a:r>
            <a:r>
              <a:rPr lang="en-GB" sz="2400" b="0" i="0" u="none" strike="noStrike" baseline="0" dirty="0">
                <a:latin typeface="TimesTen-Roman"/>
              </a:rPr>
              <a:t> </a:t>
            </a:r>
            <a:r>
              <a:rPr lang="en-GB" sz="2400" b="0" i="0" u="none" strike="noStrike" baseline="0" dirty="0" err="1">
                <a:latin typeface="TimesTen-Roman"/>
              </a:rPr>
              <a:t>Load</a:t>
            </a:r>
            <a:r>
              <a:rPr lang="en-GB" sz="2400" b="0" i="0" u="none" strike="noStrike" baseline="0" dirty="0">
                <a:latin typeface="TimesTen-Roman"/>
              </a:rPr>
              <a:t> data from memory</a:t>
            </a:r>
          </a:p>
          <a:p>
            <a:pPr marL="0" indent="0" algn="l">
              <a:buNone/>
            </a:pPr>
            <a:r>
              <a:rPr lang="en-GB" sz="2400" b="1" i="0" u="none" strike="noStrike" baseline="0" dirty="0">
                <a:latin typeface="TimesTen-Roman"/>
              </a:rPr>
              <a:t>       STOR</a:t>
            </a:r>
            <a:r>
              <a:rPr lang="en-GB" sz="2400" b="0" i="0" u="none" strike="noStrike" baseline="0" dirty="0">
                <a:latin typeface="TimesTen-Roman"/>
              </a:rPr>
              <a:t> Store data to memory</a:t>
            </a:r>
          </a:p>
        </p:txBody>
      </p:sp>
    </p:spTree>
    <p:extLst>
      <p:ext uri="{BB962C8B-B14F-4D97-AF65-F5344CB8AC3E}">
        <p14:creationId xmlns:p14="http://schemas.microsoft.com/office/powerpoint/2010/main" val="317034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A603-5A74-B835-393E-5F1C23B26706}"/>
              </a:ext>
            </a:extLst>
          </p:cNvPr>
          <p:cNvSpPr>
            <a:spLocks noGrp="1"/>
          </p:cNvSpPr>
          <p:nvPr>
            <p:ph type="title"/>
          </p:nvPr>
        </p:nvSpPr>
        <p:spPr/>
        <p:txBody>
          <a:bodyPr/>
          <a:lstStyle/>
          <a:p>
            <a:r>
              <a:rPr lang="en-GB" b="1" dirty="0"/>
              <a:t>Instruction Operations</a:t>
            </a:r>
          </a:p>
        </p:txBody>
      </p:sp>
      <p:sp>
        <p:nvSpPr>
          <p:cNvPr id="3" name="Content Placeholder 2">
            <a:extLst>
              <a:ext uri="{FF2B5EF4-FFF2-40B4-BE49-F238E27FC236}">
                <a16:creationId xmlns:a16="http://schemas.microsoft.com/office/drawing/2014/main" id="{1D5D21AA-8B62-F025-D779-E0B4D67032C2}"/>
              </a:ext>
            </a:extLst>
          </p:cNvPr>
          <p:cNvSpPr>
            <a:spLocks noGrp="1"/>
          </p:cNvSpPr>
          <p:nvPr>
            <p:ph idx="1"/>
          </p:nvPr>
        </p:nvSpPr>
        <p:spPr/>
        <p:txBody>
          <a:bodyPr>
            <a:normAutofit/>
          </a:bodyPr>
          <a:lstStyle/>
          <a:p>
            <a:pPr algn="just"/>
            <a:r>
              <a:rPr lang="en-GB" sz="2800" b="0" i="0" u="none" strike="noStrike" baseline="0" dirty="0">
                <a:latin typeface="TimesTen-Roman"/>
              </a:rPr>
              <a:t>Operands are also represented symbolically. For example, the instruction may mean add the value contained in data location Y to the contents of register R. In this example, Y refers to the address of a location in memory, and R refers to a particular register. Note that the operation is performed on the contents of a location, not on its address.</a:t>
            </a:r>
          </a:p>
          <a:p>
            <a:pPr marL="0" indent="0" algn="l">
              <a:buNone/>
            </a:pPr>
            <a:r>
              <a:rPr lang="en-GB" sz="2800" b="0" i="0" u="none" strike="noStrike" baseline="0" dirty="0">
                <a:latin typeface="TimesTen-Roman"/>
              </a:rPr>
              <a:t>                  ADD R, Y</a:t>
            </a:r>
            <a:endParaRPr lang="en-GB" dirty="0"/>
          </a:p>
          <a:p>
            <a:pPr algn="l"/>
            <a:endParaRPr lang="en-GB" dirty="0"/>
          </a:p>
        </p:txBody>
      </p:sp>
    </p:spTree>
    <p:extLst>
      <p:ext uri="{BB962C8B-B14F-4D97-AF65-F5344CB8AC3E}">
        <p14:creationId xmlns:p14="http://schemas.microsoft.com/office/powerpoint/2010/main" val="185870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92D8-6E01-81C0-CF24-9204D16FF770}"/>
              </a:ext>
            </a:extLst>
          </p:cNvPr>
          <p:cNvSpPr>
            <a:spLocks noGrp="1"/>
          </p:cNvSpPr>
          <p:nvPr>
            <p:ph type="title"/>
          </p:nvPr>
        </p:nvSpPr>
        <p:spPr/>
        <p:txBody>
          <a:bodyPr/>
          <a:lstStyle/>
          <a:p>
            <a:r>
              <a:rPr lang="en-GB" b="1" dirty="0"/>
              <a:t>Central</a:t>
            </a:r>
            <a:r>
              <a:rPr lang="en-GB" dirty="0"/>
              <a:t> </a:t>
            </a:r>
            <a:r>
              <a:rPr lang="en-GB" b="1" dirty="0"/>
              <a:t>Processing</a:t>
            </a:r>
            <a:r>
              <a:rPr lang="en-GB" dirty="0"/>
              <a:t> </a:t>
            </a:r>
            <a:r>
              <a:rPr lang="en-GB" b="1" dirty="0"/>
              <a:t>Unit</a:t>
            </a:r>
          </a:p>
        </p:txBody>
      </p:sp>
      <p:sp>
        <p:nvSpPr>
          <p:cNvPr id="3" name="Content Placeholder 2">
            <a:extLst>
              <a:ext uri="{FF2B5EF4-FFF2-40B4-BE49-F238E27FC236}">
                <a16:creationId xmlns:a16="http://schemas.microsoft.com/office/drawing/2014/main" id="{5A38D39B-97A7-DB0F-0F8D-5B1305837FFC}"/>
              </a:ext>
            </a:extLst>
          </p:cNvPr>
          <p:cNvSpPr>
            <a:spLocks noGrp="1"/>
          </p:cNvSpPr>
          <p:nvPr>
            <p:ph idx="1"/>
          </p:nvPr>
        </p:nvSpPr>
        <p:spPr>
          <a:xfrm>
            <a:off x="838200" y="1825625"/>
            <a:ext cx="3904430" cy="4351338"/>
          </a:xfrm>
        </p:spPr>
        <p:txBody>
          <a:bodyPr>
            <a:normAutofit fontScale="92500" lnSpcReduction="10000"/>
          </a:bodyPr>
          <a:lstStyle/>
          <a:p>
            <a:pPr algn="just"/>
            <a:r>
              <a:rPr lang="en-GB" b="0" i="0" dirty="0">
                <a:solidFill>
                  <a:srgbClr val="080809"/>
                </a:solidFill>
                <a:effectLst/>
              </a:rPr>
              <a:t>The central processing unit includes registers, an arithmetic logic unit (ALU), and control circuits, which interpret and execute assembly language instructions. The CPU interacts with all the other parts of the computer architecture to make sense of the data and deliver the necessary output.</a:t>
            </a:r>
            <a:endParaRPr lang="en-GB" dirty="0"/>
          </a:p>
        </p:txBody>
      </p:sp>
      <p:pic>
        <p:nvPicPr>
          <p:cNvPr id="9" name="Picture 8">
            <a:extLst>
              <a:ext uri="{FF2B5EF4-FFF2-40B4-BE49-F238E27FC236}">
                <a16:creationId xmlns:a16="http://schemas.microsoft.com/office/drawing/2014/main" id="{B1CC9FAC-3D89-4E7D-C44F-778D24201F57}"/>
              </a:ext>
            </a:extLst>
          </p:cNvPr>
          <p:cNvPicPr>
            <a:picLocks noChangeAspect="1"/>
          </p:cNvPicPr>
          <p:nvPr/>
        </p:nvPicPr>
        <p:blipFill rotWithShape="1">
          <a:blip r:embed="rId2"/>
          <a:srcRect l="43069" t="38724" r="25425" b="24679"/>
          <a:stretch/>
        </p:blipFill>
        <p:spPr bwMode="auto">
          <a:xfrm>
            <a:off x="5001159" y="1442640"/>
            <a:ext cx="6645409" cy="41247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6336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4034-D844-2D5B-0B19-F67AAE454744}"/>
              </a:ext>
            </a:extLst>
          </p:cNvPr>
          <p:cNvSpPr>
            <a:spLocks noGrp="1"/>
          </p:cNvSpPr>
          <p:nvPr>
            <p:ph type="title"/>
          </p:nvPr>
        </p:nvSpPr>
        <p:spPr/>
        <p:txBody>
          <a:bodyPr/>
          <a:lstStyle/>
          <a:p>
            <a:r>
              <a:rPr lang="en-GB" b="1" dirty="0"/>
              <a:t>n-Address Instructions</a:t>
            </a:r>
          </a:p>
        </p:txBody>
      </p:sp>
      <p:pic>
        <p:nvPicPr>
          <p:cNvPr id="4" name="Content Placeholder 3">
            <a:extLst>
              <a:ext uri="{FF2B5EF4-FFF2-40B4-BE49-F238E27FC236}">
                <a16:creationId xmlns:a16="http://schemas.microsoft.com/office/drawing/2014/main" id="{5DD72258-709C-8BFF-01BE-60234C21845C}"/>
              </a:ext>
            </a:extLst>
          </p:cNvPr>
          <p:cNvPicPr>
            <a:picLocks noGrp="1" noChangeAspect="1"/>
          </p:cNvPicPr>
          <p:nvPr>
            <p:ph idx="1"/>
          </p:nvPr>
        </p:nvPicPr>
        <p:blipFill rotWithShape="1">
          <a:blip r:embed="rId2"/>
          <a:srcRect l="41917" t="45014" r="43605" b="49661"/>
          <a:stretch/>
        </p:blipFill>
        <p:spPr bwMode="auto">
          <a:xfrm>
            <a:off x="873201" y="1778979"/>
            <a:ext cx="5295473" cy="1040787"/>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B5BC4DA-489A-8AC7-3376-ECF87D6F164F}"/>
              </a:ext>
            </a:extLst>
          </p:cNvPr>
          <p:cNvPicPr>
            <a:picLocks noChangeAspect="1"/>
          </p:cNvPicPr>
          <p:nvPr/>
        </p:nvPicPr>
        <p:blipFill rotWithShape="1">
          <a:blip r:embed="rId2"/>
          <a:srcRect l="37176" t="15041" r="36289" b="54306"/>
          <a:stretch/>
        </p:blipFill>
        <p:spPr bwMode="auto">
          <a:xfrm>
            <a:off x="772655" y="2680432"/>
            <a:ext cx="6179410" cy="38124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0331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469D-DC23-F04A-CA78-C5EC64C8644D}"/>
              </a:ext>
            </a:extLst>
          </p:cNvPr>
          <p:cNvSpPr>
            <a:spLocks noGrp="1"/>
          </p:cNvSpPr>
          <p:nvPr>
            <p:ph type="title"/>
          </p:nvPr>
        </p:nvSpPr>
        <p:spPr/>
        <p:txBody>
          <a:bodyPr/>
          <a:lstStyle/>
          <a:p>
            <a:r>
              <a:rPr lang="en-GB" b="1" dirty="0"/>
              <a:t>Types of Operands</a:t>
            </a:r>
          </a:p>
        </p:txBody>
      </p:sp>
      <p:sp>
        <p:nvSpPr>
          <p:cNvPr id="3" name="Content Placeholder 2">
            <a:extLst>
              <a:ext uri="{FF2B5EF4-FFF2-40B4-BE49-F238E27FC236}">
                <a16:creationId xmlns:a16="http://schemas.microsoft.com/office/drawing/2014/main" id="{502BB6F3-562F-325B-0AD2-31BED6780A4B}"/>
              </a:ext>
            </a:extLst>
          </p:cNvPr>
          <p:cNvSpPr>
            <a:spLocks noGrp="1"/>
          </p:cNvSpPr>
          <p:nvPr>
            <p:ph idx="1"/>
          </p:nvPr>
        </p:nvSpPr>
        <p:spPr/>
        <p:txBody>
          <a:bodyPr>
            <a:normAutofit/>
          </a:bodyPr>
          <a:lstStyle/>
          <a:p>
            <a:pPr algn="l"/>
            <a:r>
              <a:rPr lang="en-GB" b="0" i="0" u="none" strike="noStrike" baseline="0" dirty="0">
                <a:solidFill>
                  <a:srgbClr val="000000"/>
                </a:solidFill>
                <a:latin typeface="TimesTen-Roman"/>
              </a:rPr>
              <a:t>Machine instructions operate on data. The most important general categories of data are: </a:t>
            </a:r>
          </a:p>
          <a:p>
            <a:pPr marL="0" indent="0" algn="l">
              <a:buNone/>
            </a:pPr>
            <a:r>
              <a:rPr lang="en-GB" b="0" i="0" u="none" strike="noStrike" baseline="0" dirty="0">
                <a:solidFill>
                  <a:srgbClr val="000000"/>
                </a:solidFill>
                <a:latin typeface="TimesTen-Roman"/>
              </a:rPr>
              <a:t>             - Addresses</a:t>
            </a:r>
          </a:p>
          <a:p>
            <a:pPr marL="0" indent="0" algn="l">
              <a:buNone/>
            </a:pPr>
            <a:r>
              <a:rPr lang="en-GB" b="0" i="0" u="none" strike="noStrike" baseline="0" dirty="0">
                <a:solidFill>
                  <a:srgbClr val="000000"/>
                </a:solidFill>
                <a:latin typeface="TimesTen-Roman"/>
              </a:rPr>
              <a:t>             - Numbers</a:t>
            </a:r>
          </a:p>
          <a:p>
            <a:pPr marL="0" indent="0" algn="l">
              <a:buNone/>
            </a:pPr>
            <a:r>
              <a:rPr lang="en-GB" b="0" i="0" u="none" strike="noStrike" baseline="0" dirty="0">
                <a:solidFill>
                  <a:srgbClr val="000000"/>
                </a:solidFill>
                <a:latin typeface="TimesTen-Roman"/>
              </a:rPr>
              <a:t>             - Characters</a:t>
            </a:r>
          </a:p>
          <a:p>
            <a:pPr marL="0" indent="0" algn="l">
              <a:buNone/>
            </a:pPr>
            <a:r>
              <a:rPr lang="en-GB" b="0" i="0" u="none" strike="noStrike" baseline="0" dirty="0">
                <a:solidFill>
                  <a:srgbClr val="000000"/>
                </a:solidFill>
                <a:latin typeface="TimesTen-Roman"/>
              </a:rPr>
              <a:t>             - Logical data</a:t>
            </a:r>
          </a:p>
        </p:txBody>
      </p:sp>
    </p:spTree>
    <p:extLst>
      <p:ext uri="{BB962C8B-B14F-4D97-AF65-F5344CB8AC3E}">
        <p14:creationId xmlns:p14="http://schemas.microsoft.com/office/powerpoint/2010/main" val="55159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146E-D195-AD03-C15A-64479151F664}"/>
              </a:ext>
            </a:extLst>
          </p:cNvPr>
          <p:cNvSpPr>
            <a:spLocks noGrp="1"/>
          </p:cNvSpPr>
          <p:nvPr>
            <p:ph type="title"/>
          </p:nvPr>
        </p:nvSpPr>
        <p:spPr/>
        <p:txBody>
          <a:bodyPr/>
          <a:lstStyle/>
          <a:p>
            <a:r>
              <a:rPr lang="en-GB" sz="4400" b="1" i="0" u="none" strike="noStrike" baseline="0" dirty="0"/>
              <a:t>Numbers</a:t>
            </a:r>
            <a:endParaRPr lang="en-GB" dirty="0"/>
          </a:p>
        </p:txBody>
      </p:sp>
      <p:sp>
        <p:nvSpPr>
          <p:cNvPr id="3" name="Content Placeholder 2">
            <a:extLst>
              <a:ext uri="{FF2B5EF4-FFF2-40B4-BE49-F238E27FC236}">
                <a16:creationId xmlns:a16="http://schemas.microsoft.com/office/drawing/2014/main" id="{AB0DA396-A43C-A4A1-2204-78966D17AE6E}"/>
              </a:ext>
            </a:extLst>
          </p:cNvPr>
          <p:cNvSpPr>
            <a:spLocks noGrp="1"/>
          </p:cNvSpPr>
          <p:nvPr>
            <p:ph idx="1"/>
          </p:nvPr>
        </p:nvSpPr>
        <p:spPr/>
        <p:txBody>
          <a:bodyPr>
            <a:normAutofit/>
          </a:bodyPr>
          <a:lstStyle/>
          <a:p>
            <a:pPr algn="just"/>
            <a:r>
              <a:rPr lang="en-GB" sz="2400" b="0" i="0" u="none" strike="noStrike" baseline="0" dirty="0">
                <a:solidFill>
                  <a:srgbClr val="000000"/>
                </a:solidFill>
                <a:latin typeface="TimesTen-Roman"/>
              </a:rPr>
              <a:t>All machine languages include numeric data types. Even in non-numeric data processing, there is a need for numbers to act as counters, field widths, and so forth. There is a limit to the magnitude of numbers represented on a machine. Floating-point numbers must have a precision. It is important to understand the consequences of rounding, overflow, and underflow.</a:t>
            </a:r>
          </a:p>
          <a:p>
            <a:pPr algn="l"/>
            <a:r>
              <a:rPr lang="en-GB" sz="2400" b="0" i="0" u="none" strike="noStrike" baseline="0" dirty="0">
                <a:solidFill>
                  <a:srgbClr val="000000"/>
                </a:solidFill>
                <a:latin typeface="TimesTen-Roman"/>
              </a:rPr>
              <a:t>There are three types of numerical data are common in computers:</a:t>
            </a:r>
          </a:p>
          <a:p>
            <a:pPr marL="0" indent="0" algn="l">
              <a:buNone/>
            </a:pPr>
            <a:r>
              <a:rPr lang="en-GB" sz="2400" b="0" i="0" u="none" strike="noStrike" baseline="0" dirty="0">
                <a:solidFill>
                  <a:srgbClr val="000000"/>
                </a:solidFill>
                <a:latin typeface="TimesTen-Roman"/>
              </a:rPr>
              <a:t>             - Binary integer or binary fixed point</a:t>
            </a:r>
          </a:p>
          <a:p>
            <a:pPr marL="0" indent="0" algn="l">
              <a:buNone/>
            </a:pPr>
            <a:r>
              <a:rPr lang="en-GB" sz="2400" b="0" i="0" u="none" strike="noStrike" baseline="0" dirty="0">
                <a:solidFill>
                  <a:srgbClr val="000000"/>
                </a:solidFill>
                <a:latin typeface="TimesTen-Roman"/>
              </a:rPr>
              <a:t>             - Binary floating point</a:t>
            </a:r>
          </a:p>
          <a:p>
            <a:pPr marL="0" indent="0" algn="l">
              <a:buNone/>
            </a:pPr>
            <a:r>
              <a:rPr lang="en-GB" sz="2400" b="0" i="0" u="none" strike="noStrike" baseline="0" dirty="0">
                <a:solidFill>
                  <a:srgbClr val="000000"/>
                </a:solidFill>
                <a:latin typeface="TimesTen-Roman"/>
              </a:rPr>
              <a:t>             - Decimal</a:t>
            </a:r>
            <a:endParaRPr lang="en-GB" sz="2400" dirty="0"/>
          </a:p>
        </p:txBody>
      </p:sp>
    </p:spTree>
    <p:extLst>
      <p:ext uri="{BB962C8B-B14F-4D97-AF65-F5344CB8AC3E}">
        <p14:creationId xmlns:p14="http://schemas.microsoft.com/office/powerpoint/2010/main" val="4237576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E99C-7DCB-AE04-EB75-C0A84AE30D0E}"/>
              </a:ext>
            </a:extLst>
          </p:cNvPr>
          <p:cNvSpPr>
            <a:spLocks noGrp="1"/>
          </p:cNvSpPr>
          <p:nvPr>
            <p:ph type="title"/>
          </p:nvPr>
        </p:nvSpPr>
        <p:spPr/>
        <p:txBody>
          <a:bodyPr/>
          <a:lstStyle/>
          <a:p>
            <a:r>
              <a:rPr lang="en-GB" b="1" dirty="0"/>
              <a:t>Numbers</a:t>
            </a:r>
          </a:p>
        </p:txBody>
      </p:sp>
      <p:sp>
        <p:nvSpPr>
          <p:cNvPr id="3" name="Content Placeholder 2">
            <a:extLst>
              <a:ext uri="{FF2B5EF4-FFF2-40B4-BE49-F238E27FC236}">
                <a16:creationId xmlns:a16="http://schemas.microsoft.com/office/drawing/2014/main" id="{AF45AB85-D67D-2A35-CBD2-F4CE50F8811E}"/>
              </a:ext>
            </a:extLst>
          </p:cNvPr>
          <p:cNvSpPr>
            <a:spLocks noGrp="1"/>
          </p:cNvSpPr>
          <p:nvPr>
            <p:ph idx="1"/>
          </p:nvPr>
        </p:nvSpPr>
        <p:spPr/>
        <p:txBody>
          <a:bodyPr>
            <a:noAutofit/>
          </a:bodyPr>
          <a:lstStyle/>
          <a:p>
            <a:pPr algn="just"/>
            <a:r>
              <a:rPr lang="en-GB" sz="2000" b="0" i="0" u="none" strike="noStrike" baseline="0" dirty="0">
                <a:latin typeface="TimesTen-Roman"/>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GB" sz="2000" b="1" i="0" u="none" strike="noStrike" baseline="0" dirty="0">
                <a:latin typeface="TimesTen-Bold"/>
              </a:rPr>
              <a:t>packed decimal</a:t>
            </a:r>
            <a:r>
              <a:rPr lang="en-GB" sz="2000" b="0" i="0" u="none" strike="noStrike" baseline="0" dirty="0">
                <a:latin typeface="TimesTen-Roman"/>
              </a:rPr>
              <a:t>. With packed decimal, each decimal digit is represented by a 4-bit code, in the obvious way, with two digits stored per byte. </a:t>
            </a:r>
          </a:p>
          <a:p>
            <a:pPr algn="just"/>
            <a:r>
              <a:rPr lang="en-GB" sz="2000" b="0" i="0" u="none" strike="noStrike" baseline="0" dirty="0">
                <a:latin typeface="TimesTen-Roman"/>
              </a:rPr>
              <a:t>Thus,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conversion overhead.</a:t>
            </a:r>
          </a:p>
          <a:p>
            <a:pPr algn="just"/>
            <a:r>
              <a:rPr lang="en-GB" sz="2000" b="0" i="0" u="none" strike="noStrike" baseline="0" dirty="0">
                <a:latin typeface="TimesTen-Roman"/>
              </a:rPr>
              <a:t> Negative numbers can be represented by including a 4-bit sign digit at either the left or right end of a string of packed decimal digits. Standard sign values are 1100 for positive and 1101 for negative. Many machines provide arithmetic instructions for performing operations directly on packed decimal numbers. </a:t>
            </a:r>
            <a:endParaRPr lang="en-GB" sz="2000" dirty="0"/>
          </a:p>
        </p:txBody>
      </p:sp>
    </p:spTree>
    <p:extLst>
      <p:ext uri="{BB962C8B-B14F-4D97-AF65-F5344CB8AC3E}">
        <p14:creationId xmlns:p14="http://schemas.microsoft.com/office/powerpoint/2010/main" val="28420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39E1-CEDA-5631-309A-3E1C8BB46F52}"/>
              </a:ext>
            </a:extLst>
          </p:cNvPr>
          <p:cNvSpPr>
            <a:spLocks noGrp="1"/>
          </p:cNvSpPr>
          <p:nvPr>
            <p:ph type="title"/>
          </p:nvPr>
        </p:nvSpPr>
        <p:spPr/>
        <p:txBody>
          <a:bodyPr/>
          <a:lstStyle/>
          <a:p>
            <a:r>
              <a:rPr lang="en-GB" sz="4400" b="1" i="0" u="none" strike="noStrike" baseline="0" dirty="0"/>
              <a:t>Characters</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DC5BFBCF-E37A-666F-EC0B-E443D771557B}"/>
              </a:ext>
            </a:extLst>
          </p:cNvPr>
          <p:cNvSpPr>
            <a:spLocks noGrp="1"/>
          </p:cNvSpPr>
          <p:nvPr>
            <p:ph idx="1"/>
          </p:nvPr>
        </p:nvSpPr>
        <p:spPr/>
        <p:txBody>
          <a:bodyPr>
            <a:noAutofit/>
          </a:bodyPr>
          <a:lstStyle/>
          <a:p>
            <a:pPr algn="just"/>
            <a:r>
              <a:rPr lang="en-GB" sz="2000" b="0" i="0" u="none" strike="noStrike" baseline="0" dirty="0">
                <a:latin typeface="TimesTen-Roman"/>
              </a:rPr>
              <a:t>A common form of data is text or character strings. While textual data are most convenient for human beings, they cannot, in character form, be easily stored or transmitted by data processing and communications systems. Such systems are designed for binary data. Thus, some codes have been devised by which characters are represented by a sequence of bits. </a:t>
            </a:r>
          </a:p>
          <a:p>
            <a:pPr algn="just"/>
            <a:r>
              <a:rPr lang="en-GB" sz="2000" b="0" i="0" u="none" strike="noStrike" baseline="0" dirty="0">
                <a:latin typeface="TimesTen-Roman"/>
              </a:rPr>
              <a:t>Today, the most commonly used character code in the International Reference Alphabet (IRA), referred to in the United States as the American Standard Code for Information Interchange (ASCII). Each character in this code is represented by a unique 7-bit pattern; thus, 128 different characters can be represented. This is a larger number than is necessary to represent printable characters, and some of the patterns represent </a:t>
            </a:r>
            <a:r>
              <a:rPr lang="en-GB" sz="2000" b="0" i="1" u="none" strike="noStrike" baseline="0" dirty="0">
                <a:latin typeface="TimesTen-Italic"/>
              </a:rPr>
              <a:t>control </a:t>
            </a:r>
            <a:r>
              <a:rPr lang="en-GB" sz="2000" b="0" i="0" u="none" strike="noStrike" baseline="0" dirty="0">
                <a:latin typeface="TimesTen-Roman"/>
              </a:rPr>
              <a:t>characters. Some of these control characters have to do with controlling the printing of characters on a page. Others are concerned with communication procedures. </a:t>
            </a:r>
          </a:p>
        </p:txBody>
      </p:sp>
    </p:spTree>
    <p:extLst>
      <p:ext uri="{BB962C8B-B14F-4D97-AF65-F5344CB8AC3E}">
        <p14:creationId xmlns:p14="http://schemas.microsoft.com/office/powerpoint/2010/main" val="2650055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969F-B9F4-48F2-BE8C-0A76178F8966}"/>
              </a:ext>
            </a:extLst>
          </p:cNvPr>
          <p:cNvSpPr>
            <a:spLocks noGrp="1"/>
          </p:cNvSpPr>
          <p:nvPr>
            <p:ph type="title"/>
          </p:nvPr>
        </p:nvSpPr>
        <p:spPr/>
        <p:txBody>
          <a:bodyPr/>
          <a:lstStyle/>
          <a:p>
            <a:r>
              <a:rPr lang="en-GB" b="1" dirty="0"/>
              <a:t>Characters</a:t>
            </a:r>
          </a:p>
        </p:txBody>
      </p:sp>
      <p:sp>
        <p:nvSpPr>
          <p:cNvPr id="3" name="Content Placeholder 2">
            <a:extLst>
              <a:ext uri="{FF2B5EF4-FFF2-40B4-BE49-F238E27FC236}">
                <a16:creationId xmlns:a16="http://schemas.microsoft.com/office/drawing/2014/main" id="{C085CE83-2D10-03F3-87EA-BF678C672C23}"/>
              </a:ext>
            </a:extLst>
          </p:cNvPr>
          <p:cNvSpPr>
            <a:spLocks noGrp="1"/>
          </p:cNvSpPr>
          <p:nvPr>
            <p:ph idx="1"/>
          </p:nvPr>
        </p:nvSpPr>
        <p:spPr/>
        <p:txBody>
          <a:bodyPr>
            <a:normAutofit/>
          </a:bodyPr>
          <a:lstStyle/>
          <a:p>
            <a:pPr algn="just"/>
            <a:r>
              <a:rPr lang="en-GB" sz="2400" b="0" i="0" u="none" strike="noStrike" baseline="0" dirty="0">
                <a:latin typeface="TimesTen-Roman"/>
              </a:rPr>
              <a:t>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a:t>
            </a:r>
          </a:p>
          <a:p>
            <a:pPr algn="just"/>
            <a:r>
              <a:rPr lang="en-GB" sz="2400" b="0" i="0" u="none" strike="noStrike" baseline="0" dirty="0">
                <a:solidFill>
                  <a:srgbClr val="000000"/>
                </a:solidFill>
                <a:latin typeface="TimesTen-Roman"/>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a:t>
            </a:r>
          </a:p>
        </p:txBody>
      </p:sp>
    </p:spTree>
    <p:extLst>
      <p:ext uri="{BB962C8B-B14F-4D97-AF65-F5344CB8AC3E}">
        <p14:creationId xmlns:p14="http://schemas.microsoft.com/office/powerpoint/2010/main" val="3472374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362E-F426-6B2E-CD70-1C4C721A649C}"/>
              </a:ext>
            </a:extLst>
          </p:cNvPr>
          <p:cNvSpPr>
            <a:spLocks noGrp="1"/>
          </p:cNvSpPr>
          <p:nvPr>
            <p:ph type="title"/>
          </p:nvPr>
        </p:nvSpPr>
        <p:spPr/>
        <p:txBody>
          <a:bodyPr/>
          <a:lstStyle/>
          <a:p>
            <a:r>
              <a:rPr lang="en-GB" sz="4400" b="1" i="0" u="none" strike="noStrike" baseline="0" dirty="0"/>
              <a:t>Logical Data</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584B6B1C-05B8-0F8F-18CC-94EC943B49FF}"/>
              </a:ext>
            </a:extLst>
          </p:cNvPr>
          <p:cNvSpPr>
            <a:spLocks noGrp="1"/>
          </p:cNvSpPr>
          <p:nvPr>
            <p:ph idx="1"/>
          </p:nvPr>
        </p:nvSpPr>
        <p:spPr/>
        <p:txBody>
          <a:bodyPr>
            <a:noAutofit/>
          </a:bodyPr>
          <a:lstStyle/>
          <a:p>
            <a:pPr algn="just"/>
            <a:r>
              <a:rPr lang="en-GB" sz="2400" b="0" i="0" u="none" strike="noStrike" baseline="0" dirty="0">
                <a:solidFill>
                  <a:srgbClr val="000000"/>
                </a:solidFill>
                <a:latin typeface="TimesTen-Roman"/>
              </a:rPr>
              <a:t>Normally, each word or other addressable unit (byte, half-word, and so on) is treated as a single unit of data. However, it is sometimes useful, to consider an </a:t>
            </a:r>
            <a:r>
              <a:rPr lang="en-GB" sz="2400" b="0" i="0" u="none" strike="noStrike" baseline="0" dirty="0">
                <a:solidFill>
                  <a:srgbClr val="000000"/>
                </a:solidFill>
                <a:latin typeface="CoreTTI2k"/>
              </a:rPr>
              <a:t>n</a:t>
            </a:r>
            <a:r>
              <a:rPr lang="en-GB" sz="2400" b="0" i="0" u="none" strike="noStrike" baseline="0" dirty="0">
                <a:solidFill>
                  <a:srgbClr val="000000"/>
                </a:solidFill>
                <a:latin typeface="TimesTen-Roman"/>
              </a:rPr>
              <a:t>-bit unit as consisting of </a:t>
            </a:r>
            <a:r>
              <a:rPr lang="en-GB" sz="2400" b="0" i="0" u="none" strike="noStrike" baseline="0" dirty="0">
                <a:solidFill>
                  <a:srgbClr val="000000"/>
                </a:solidFill>
                <a:latin typeface="CoreTTI2k"/>
              </a:rPr>
              <a:t>n </a:t>
            </a:r>
            <a:r>
              <a:rPr lang="en-GB" sz="2400" b="0" i="0" u="none" strike="noStrike" baseline="0" dirty="0">
                <a:solidFill>
                  <a:srgbClr val="000000"/>
                </a:solidFill>
                <a:latin typeface="TimesTen-Roman"/>
              </a:rPr>
              <a:t>1-bit items of data, each item having the value 0 or 1. When data are viewed this way, they are considered to be </a:t>
            </a:r>
            <a:r>
              <a:rPr lang="en-GB" sz="2400" b="0" i="1" u="none" strike="noStrike" baseline="0" dirty="0">
                <a:solidFill>
                  <a:srgbClr val="000000"/>
                </a:solidFill>
                <a:latin typeface="TimesTen-Italic"/>
              </a:rPr>
              <a:t>logical </a:t>
            </a:r>
            <a:r>
              <a:rPr lang="en-GB" sz="2400" b="0" i="0" u="none" strike="noStrike" baseline="0" dirty="0">
                <a:solidFill>
                  <a:srgbClr val="000000"/>
                </a:solidFill>
                <a:latin typeface="TimesTen-Roman"/>
              </a:rPr>
              <a:t>data. There are two advantages to the bit-oriented view. </a:t>
            </a:r>
          </a:p>
          <a:p>
            <a:pPr algn="just"/>
            <a:r>
              <a:rPr lang="en-GB" sz="2400" b="0" i="0" u="none" strike="noStrike" baseline="0" dirty="0">
                <a:solidFill>
                  <a:srgbClr val="000000"/>
                </a:solidFill>
                <a:latin typeface="TimesTen-Roman"/>
              </a:rPr>
              <a:t>First, we may sometimes wish to store an array of Boolean or binary data items, in which each item can take on only the values 1 (true) and 0 (false). With logical data, memory can be used most efficiently for this storage. </a:t>
            </a:r>
          </a:p>
          <a:p>
            <a:pPr algn="just"/>
            <a:r>
              <a:rPr lang="en-GB" sz="2400" b="0" i="0" u="none" strike="noStrike" baseline="0" dirty="0">
                <a:solidFill>
                  <a:srgbClr val="000000"/>
                </a:solidFill>
                <a:latin typeface="TimesTen-Roman"/>
              </a:rPr>
              <a:t>Second, there are occasions when we wish to manipulate the bits of a data item. For example, if floating-point operations are implemented in software, we need to be able to shift significant bits in some operations.  </a:t>
            </a:r>
          </a:p>
          <a:p>
            <a:pPr algn="just"/>
            <a:r>
              <a:rPr lang="en-GB" sz="2400" b="1" i="0" u="none" strike="noStrike" baseline="0" dirty="0">
                <a:solidFill>
                  <a:srgbClr val="FFFFFF"/>
                </a:solidFill>
                <a:latin typeface="Bembo-ExtraBold"/>
              </a:rPr>
              <a:t>L</a:t>
            </a:r>
            <a:endParaRPr lang="en-GB" sz="2400" dirty="0"/>
          </a:p>
        </p:txBody>
      </p:sp>
    </p:spTree>
    <p:extLst>
      <p:ext uri="{BB962C8B-B14F-4D97-AF65-F5344CB8AC3E}">
        <p14:creationId xmlns:p14="http://schemas.microsoft.com/office/powerpoint/2010/main" val="201639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8D4-E46A-91F9-6AEA-0F9FD71EE4EB}"/>
              </a:ext>
            </a:extLst>
          </p:cNvPr>
          <p:cNvSpPr>
            <a:spLocks noGrp="1"/>
          </p:cNvSpPr>
          <p:nvPr>
            <p:ph type="title"/>
          </p:nvPr>
        </p:nvSpPr>
        <p:spPr/>
        <p:txBody>
          <a:bodyPr/>
          <a:lstStyle/>
          <a:p>
            <a:r>
              <a:rPr lang="en-GB" b="1" dirty="0"/>
              <a:t>Types of Operations</a:t>
            </a:r>
          </a:p>
        </p:txBody>
      </p:sp>
      <p:sp>
        <p:nvSpPr>
          <p:cNvPr id="3" name="Content Placeholder 2">
            <a:extLst>
              <a:ext uri="{FF2B5EF4-FFF2-40B4-BE49-F238E27FC236}">
                <a16:creationId xmlns:a16="http://schemas.microsoft.com/office/drawing/2014/main" id="{A82730DF-D0F3-C442-7A04-2EF382F8EF02}"/>
              </a:ext>
            </a:extLst>
          </p:cNvPr>
          <p:cNvSpPr>
            <a:spLocks noGrp="1"/>
          </p:cNvSpPr>
          <p:nvPr>
            <p:ph idx="1"/>
          </p:nvPr>
        </p:nvSpPr>
        <p:spPr/>
        <p:txBody>
          <a:bodyPr>
            <a:normAutofit/>
          </a:bodyPr>
          <a:lstStyle/>
          <a:p>
            <a:pPr algn="just"/>
            <a:r>
              <a:rPr lang="en-GB" sz="2000" b="0" i="0" u="none" strike="noStrike" baseline="0" dirty="0">
                <a:solidFill>
                  <a:srgbClr val="000000"/>
                </a:solidFill>
                <a:latin typeface="TimesTen-Roman"/>
              </a:rPr>
              <a:t>The number of different opcodes varies widely from machine to machine. However, the same general types of operations are found on all machines. A useful and typical categorization is the following:</a:t>
            </a:r>
          </a:p>
          <a:p>
            <a:pPr marL="0" indent="0" algn="l">
              <a:buNone/>
            </a:pPr>
            <a:r>
              <a:rPr lang="en-GB" sz="2000" b="0" i="0" u="none" strike="noStrike" baseline="0" dirty="0">
                <a:solidFill>
                  <a:srgbClr val="000000"/>
                </a:solidFill>
                <a:latin typeface="TimesTen-Roman"/>
              </a:rPr>
              <a:t>                  - Data transfer</a:t>
            </a:r>
          </a:p>
          <a:p>
            <a:pPr marL="0" indent="0" algn="l">
              <a:buNone/>
            </a:pPr>
            <a:r>
              <a:rPr lang="en-GB" sz="2000" b="0" i="0" u="none" strike="noStrike" baseline="0" dirty="0">
                <a:solidFill>
                  <a:srgbClr val="000000"/>
                </a:solidFill>
                <a:latin typeface="TimesTen-Roman"/>
              </a:rPr>
              <a:t>                  - Arithmetic</a:t>
            </a:r>
          </a:p>
          <a:p>
            <a:pPr marL="0" indent="0" algn="l">
              <a:buNone/>
            </a:pPr>
            <a:r>
              <a:rPr lang="en-GB" sz="2000" b="0" i="0" u="none" strike="noStrike" baseline="0" dirty="0">
                <a:solidFill>
                  <a:srgbClr val="000000"/>
                </a:solidFill>
                <a:latin typeface="TimesTen-Roman"/>
              </a:rPr>
              <a:t>                  - Logical</a:t>
            </a:r>
          </a:p>
          <a:p>
            <a:pPr marL="0" indent="0" algn="l">
              <a:buNone/>
            </a:pPr>
            <a:r>
              <a:rPr lang="en-GB" sz="2000" b="0" i="0" u="none" strike="noStrike" baseline="0" dirty="0">
                <a:solidFill>
                  <a:srgbClr val="000000"/>
                </a:solidFill>
                <a:latin typeface="TimesTen-Roman"/>
              </a:rPr>
              <a:t>                  - Conversion</a:t>
            </a:r>
            <a:endParaRPr lang="en-GB" sz="2000" dirty="0">
              <a:solidFill>
                <a:srgbClr val="000000"/>
              </a:solidFill>
              <a:latin typeface="TimesTen-Roman"/>
            </a:endParaRPr>
          </a:p>
          <a:p>
            <a:pPr marL="0" indent="0" algn="l">
              <a:buNone/>
            </a:pPr>
            <a:r>
              <a:rPr lang="en-GB" sz="2000" b="0" i="0" u="none" strike="noStrike" baseline="0" dirty="0">
                <a:solidFill>
                  <a:srgbClr val="000000"/>
                </a:solidFill>
                <a:latin typeface="TimesTen-Roman"/>
              </a:rPr>
              <a:t>                  - I/O</a:t>
            </a:r>
          </a:p>
          <a:p>
            <a:pPr marL="0" indent="0" algn="l">
              <a:buNone/>
            </a:pPr>
            <a:r>
              <a:rPr lang="en-GB" sz="2000" b="0" i="0" u="none" strike="noStrike" baseline="0" dirty="0">
                <a:solidFill>
                  <a:srgbClr val="000000"/>
                </a:solidFill>
                <a:latin typeface="TimesTen-Roman"/>
              </a:rPr>
              <a:t>                  - System control</a:t>
            </a:r>
          </a:p>
          <a:p>
            <a:pPr marL="0" indent="0" algn="l">
              <a:buNone/>
            </a:pPr>
            <a:r>
              <a:rPr lang="en-GB" sz="2000" b="0" i="0" u="none" strike="noStrike" baseline="0" dirty="0">
                <a:solidFill>
                  <a:srgbClr val="000000"/>
                </a:solidFill>
                <a:latin typeface="TimesTen-Roman"/>
              </a:rPr>
              <a:t>                  - Transfer of control</a:t>
            </a:r>
          </a:p>
        </p:txBody>
      </p:sp>
    </p:spTree>
    <p:extLst>
      <p:ext uri="{BB962C8B-B14F-4D97-AF65-F5344CB8AC3E}">
        <p14:creationId xmlns:p14="http://schemas.microsoft.com/office/powerpoint/2010/main" val="214551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DD1C-3A5D-24E0-264C-35CA6169F18D}"/>
              </a:ext>
            </a:extLst>
          </p:cNvPr>
          <p:cNvSpPr>
            <a:spLocks noGrp="1"/>
          </p:cNvSpPr>
          <p:nvPr>
            <p:ph type="title"/>
          </p:nvPr>
        </p:nvSpPr>
        <p:spPr/>
        <p:txBody>
          <a:bodyPr/>
          <a:lstStyle/>
          <a:p>
            <a:r>
              <a:rPr lang="en-GB" b="1" dirty="0"/>
              <a:t>Common Instruction Set Operations</a:t>
            </a:r>
          </a:p>
        </p:txBody>
      </p:sp>
      <p:pic>
        <p:nvPicPr>
          <p:cNvPr id="4" name="Content Placeholder 3">
            <a:extLst>
              <a:ext uri="{FF2B5EF4-FFF2-40B4-BE49-F238E27FC236}">
                <a16:creationId xmlns:a16="http://schemas.microsoft.com/office/drawing/2014/main" id="{D5322272-4C10-296E-D705-626CC4E0B22A}"/>
              </a:ext>
            </a:extLst>
          </p:cNvPr>
          <p:cNvPicPr>
            <a:picLocks noGrp="1" noChangeAspect="1"/>
          </p:cNvPicPr>
          <p:nvPr>
            <p:ph idx="1"/>
          </p:nvPr>
        </p:nvPicPr>
        <p:blipFill rotWithShape="1">
          <a:blip r:embed="rId2"/>
          <a:srcRect l="33140" t="58630" r="34591" b="4756"/>
          <a:stretch/>
        </p:blipFill>
        <p:spPr bwMode="auto">
          <a:xfrm>
            <a:off x="2507731" y="1825625"/>
            <a:ext cx="7176538"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315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7004-DE3D-CBC4-AB3E-7598346C1B63}"/>
              </a:ext>
            </a:extLst>
          </p:cNvPr>
          <p:cNvSpPr>
            <a:spLocks noGrp="1"/>
          </p:cNvSpPr>
          <p:nvPr>
            <p:ph type="title"/>
          </p:nvPr>
        </p:nvSpPr>
        <p:spPr/>
        <p:txBody>
          <a:bodyPr/>
          <a:lstStyle/>
          <a:p>
            <a:r>
              <a:rPr lang="en-GB" b="1" dirty="0"/>
              <a:t>Common Instruction Set Operations</a:t>
            </a:r>
            <a:endParaRPr lang="en-GB" dirty="0"/>
          </a:p>
        </p:txBody>
      </p:sp>
      <p:pic>
        <p:nvPicPr>
          <p:cNvPr id="4" name="Content Placeholder 3">
            <a:extLst>
              <a:ext uri="{FF2B5EF4-FFF2-40B4-BE49-F238E27FC236}">
                <a16:creationId xmlns:a16="http://schemas.microsoft.com/office/drawing/2014/main" id="{965F8EF4-B5AF-861C-E861-501A44EAF7DD}"/>
              </a:ext>
            </a:extLst>
          </p:cNvPr>
          <p:cNvPicPr>
            <a:picLocks noGrp="1" noChangeAspect="1"/>
          </p:cNvPicPr>
          <p:nvPr>
            <p:ph idx="1"/>
          </p:nvPr>
        </p:nvPicPr>
        <p:blipFill rotWithShape="1">
          <a:blip r:embed="rId2"/>
          <a:srcRect l="32579" t="17982" r="34420" b="56389"/>
          <a:stretch/>
        </p:blipFill>
        <p:spPr bwMode="auto">
          <a:xfrm>
            <a:off x="853455" y="1825625"/>
            <a:ext cx="10485089"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5188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6152-E8D4-7844-F337-65D7E9D9CA46}"/>
              </a:ext>
            </a:extLst>
          </p:cNvPr>
          <p:cNvSpPr>
            <a:spLocks noGrp="1"/>
          </p:cNvSpPr>
          <p:nvPr>
            <p:ph type="title"/>
          </p:nvPr>
        </p:nvSpPr>
        <p:spPr/>
        <p:txBody>
          <a:bodyPr/>
          <a:lstStyle/>
          <a:p>
            <a:r>
              <a:rPr lang="en-GB" b="0" i="0" dirty="0">
                <a:solidFill>
                  <a:srgbClr val="080809"/>
                </a:solidFill>
                <a:effectLst/>
                <a:latin typeface="Roboto" panose="02000000000000000000" pitchFamily="2" charset="0"/>
              </a:rPr>
              <a:t>CPU - Registers</a:t>
            </a:r>
            <a:endParaRPr lang="en-GB" dirty="0"/>
          </a:p>
        </p:txBody>
      </p:sp>
      <p:sp>
        <p:nvSpPr>
          <p:cNvPr id="3" name="Content Placeholder 2">
            <a:extLst>
              <a:ext uri="{FF2B5EF4-FFF2-40B4-BE49-F238E27FC236}">
                <a16:creationId xmlns:a16="http://schemas.microsoft.com/office/drawing/2014/main" id="{0DA4A6E8-14BE-56D3-1DCF-D3184614BF4F}"/>
              </a:ext>
            </a:extLst>
          </p:cNvPr>
          <p:cNvSpPr>
            <a:spLocks noGrp="1"/>
          </p:cNvSpPr>
          <p:nvPr>
            <p:ph idx="1"/>
          </p:nvPr>
        </p:nvSpPr>
        <p:spPr>
          <a:xfrm>
            <a:off x="838200" y="1825625"/>
            <a:ext cx="3956931" cy="4351338"/>
          </a:xfrm>
        </p:spPr>
        <p:txBody>
          <a:bodyPr>
            <a:normAutofit fontScale="70000" lnSpcReduction="20000"/>
          </a:bodyPr>
          <a:lstStyle/>
          <a:p>
            <a:pPr fontAlgn="base"/>
            <a:r>
              <a:rPr lang="en-GB" sz="3100" b="0" i="0" dirty="0">
                <a:solidFill>
                  <a:srgbClr val="080809"/>
                </a:solidFill>
                <a:effectLst/>
              </a:rPr>
              <a:t>These are high-speed and purpose-built temporary memory devices. Rather than being referred to by their address, they are accessed and modified directly by the CPU throughout execution. Essentially, they contain data that the CPU is presently processing. Registers contain information, commands, addresses, and intermediate processing results.</a:t>
            </a:r>
          </a:p>
          <a:p>
            <a:pPr marL="0" indent="0">
              <a:buNone/>
            </a:pPr>
            <a:br>
              <a:rPr lang="en-GB" b="1" i="0" dirty="0">
                <a:solidFill>
                  <a:srgbClr val="080809"/>
                </a:solidFill>
                <a:effectLst/>
                <a:latin typeface="Roboto" panose="02000000000000000000" pitchFamily="2" charset="0"/>
              </a:rPr>
            </a:br>
            <a:endParaRPr lang="en-GB" dirty="0"/>
          </a:p>
        </p:txBody>
      </p:sp>
      <p:sp>
        <p:nvSpPr>
          <p:cNvPr id="4" name="TextBox 3">
            <a:extLst>
              <a:ext uri="{FF2B5EF4-FFF2-40B4-BE49-F238E27FC236}">
                <a16:creationId xmlns:a16="http://schemas.microsoft.com/office/drawing/2014/main" id="{4037F13D-1058-26FB-C1E6-6C8924B7E69F}"/>
              </a:ext>
            </a:extLst>
          </p:cNvPr>
          <p:cNvSpPr txBox="1"/>
          <p:nvPr/>
        </p:nvSpPr>
        <p:spPr>
          <a:xfrm>
            <a:off x="6698308" y="1505041"/>
            <a:ext cx="184731" cy="369332"/>
          </a:xfrm>
          <a:prstGeom prst="rect">
            <a:avLst/>
          </a:prstGeom>
          <a:noFill/>
        </p:spPr>
        <p:txBody>
          <a:bodyPr wrap="none" rtlCol="0">
            <a:spAutoFit/>
          </a:bodyPr>
          <a:lstStyle/>
          <a:p>
            <a:endParaRPr lang="en-GB" dirty="0"/>
          </a:p>
        </p:txBody>
      </p:sp>
      <p:pic>
        <p:nvPicPr>
          <p:cNvPr id="7" name="Picture 6">
            <a:extLst>
              <a:ext uri="{FF2B5EF4-FFF2-40B4-BE49-F238E27FC236}">
                <a16:creationId xmlns:a16="http://schemas.microsoft.com/office/drawing/2014/main" id="{8ECB2117-DE46-EABC-F8C0-E074EFF83685}"/>
              </a:ext>
            </a:extLst>
          </p:cNvPr>
          <p:cNvPicPr>
            <a:picLocks noChangeAspect="1"/>
          </p:cNvPicPr>
          <p:nvPr/>
        </p:nvPicPr>
        <p:blipFill rotWithShape="1">
          <a:blip r:embed="rId2"/>
          <a:srcRect l="36772" t="22898" r="21113" b="48467"/>
          <a:stretch/>
        </p:blipFill>
        <p:spPr bwMode="auto">
          <a:xfrm>
            <a:off x="4719187" y="1754468"/>
            <a:ext cx="7110880" cy="25830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0459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EA54-2FBA-EED4-B608-E4A5278FC6F2}"/>
              </a:ext>
            </a:extLst>
          </p:cNvPr>
          <p:cNvSpPr>
            <a:spLocks noGrp="1"/>
          </p:cNvSpPr>
          <p:nvPr>
            <p:ph type="title"/>
          </p:nvPr>
        </p:nvSpPr>
        <p:spPr/>
        <p:txBody>
          <a:bodyPr/>
          <a:lstStyle/>
          <a:p>
            <a:r>
              <a:rPr lang="en-GB" b="1" dirty="0"/>
              <a:t>Common Instruction Set Operations</a:t>
            </a:r>
            <a:endParaRPr lang="en-GB" dirty="0"/>
          </a:p>
        </p:txBody>
      </p:sp>
      <p:pic>
        <p:nvPicPr>
          <p:cNvPr id="4" name="Content Placeholder 3">
            <a:extLst>
              <a:ext uri="{FF2B5EF4-FFF2-40B4-BE49-F238E27FC236}">
                <a16:creationId xmlns:a16="http://schemas.microsoft.com/office/drawing/2014/main" id="{18492FCA-5B20-C206-AF7E-6843B8F2CE2C}"/>
              </a:ext>
            </a:extLst>
          </p:cNvPr>
          <p:cNvPicPr>
            <a:picLocks noGrp="1" noChangeAspect="1"/>
          </p:cNvPicPr>
          <p:nvPr>
            <p:ph idx="1"/>
          </p:nvPr>
        </p:nvPicPr>
        <p:blipFill rotWithShape="1">
          <a:blip r:embed="rId2"/>
          <a:srcRect l="32579" t="43302" r="34420" b="24652"/>
          <a:stretch/>
        </p:blipFill>
        <p:spPr bwMode="auto">
          <a:xfrm>
            <a:off x="1903240" y="1825625"/>
            <a:ext cx="8385519"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739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817F-4C0E-2BDC-53DA-201E0160DCAB}"/>
              </a:ext>
            </a:extLst>
          </p:cNvPr>
          <p:cNvSpPr>
            <a:spLocks noGrp="1"/>
          </p:cNvSpPr>
          <p:nvPr>
            <p:ph type="title"/>
          </p:nvPr>
        </p:nvSpPr>
        <p:spPr/>
        <p:txBody>
          <a:bodyPr/>
          <a:lstStyle/>
          <a:p>
            <a:r>
              <a:rPr lang="en-GB" b="1" dirty="0"/>
              <a:t>Common Instruction Set Operations</a:t>
            </a:r>
            <a:endParaRPr lang="en-GB" dirty="0"/>
          </a:p>
        </p:txBody>
      </p:sp>
      <p:pic>
        <p:nvPicPr>
          <p:cNvPr id="4" name="Content Placeholder 3">
            <a:extLst>
              <a:ext uri="{FF2B5EF4-FFF2-40B4-BE49-F238E27FC236}">
                <a16:creationId xmlns:a16="http://schemas.microsoft.com/office/drawing/2014/main" id="{E2B7A973-43F0-AC9C-DD6C-91FD8747D5E0}"/>
              </a:ext>
            </a:extLst>
          </p:cNvPr>
          <p:cNvPicPr>
            <a:picLocks noGrp="1" noChangeAspect="1"/>
          </p:cNvPicPr>
          <p:nvPr>
            <p:ph idx="1"/>
          </p:nvPr>
        </p:nvPicPr>
        <p:blipFill rotWithShape="1">
          <a:blip r:embed="rId2"/>
          <a:srcRect l="32579" t="74953" r="34420" b="10367"/>
          <a:stretch/>
        </p:blipFill>
        <p:spPr bwMode="auto">
          <a:xfrm>
            <a:off x="448814" y="1928946"/>
            <a:ext cx="10515600" cy="249964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0DED9CBF-7387-59AF-B0BB-BB372ABD4933}"/>
              </a:ext>
            </a:extLst>
          </p:cNvPr>
          <p:cNvPicPr>
            <a:picLocks noChangeAspect="1"/>
          </p:cNvPicPr>
          <p:nvPr/>
        </p:nvPicPr>
        <p:blipFill rotWithShape="1">
          <a:blip r:embed="rId2"/>
          <a:srcRect l="32579" t="88923" r="34420" b="2704"/>
          <a:stretch/>
        </p:blipFill>
        <p:spPr bwMode="auto">
          <a:xfrm>
            <a:off x="448814" y="4814797"/>
            <a:ext cx="10546808" cy="14282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9253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854A-BC94-7487-6670-4BD3C2E8A125}"/>
              </a:ext>
            </a:extLst>
          </p:cNvPr>
          <p:cNvSpPr>
            <a:spLocks noGrp="1"/>
          </p:cNvSpPr>
          <p:nvPr>
            <p:ph type="title"/>
          </p:nvPr>
        </p:nvSpPr>
        <p:spPr/>
        <p:txBody>
          <a:bodyPr/>
          <a:lstStyle/>
          <a:p>
            <a:r>
              <a:rPr lang="en-GB" b="1" dirty="0"/>
              <a:t>Common Instruction Set Operations</a:t>
            </a:r>
            <a:endParaRPr lang="en-GB" dirty="0"/>
          </a:p>
        </p:txBody>
      </p:sp>
      <p:pic>
        <p:nvPicPr>
          <p:cNvPr id="4" name="Content Placeholder 3">
            <a:extLst>
              <a:ext uri="{FF2B5EF4-FFF2-40B4-BE49-F238E27FC236}">
                <a16:creationId xmlns:a16="http://schemas.microsoft.com/office/drawing/2014/main" id="{D4B8D811-ED6C-3ABD-37D6-A161AED5D8F7}"/>
              </a:ext>
            </a:extLst>
          </p:cNvPr>
          <p:cNvPicPr>
            <a:picLocks noGrp="1" noChangeAspect="1"/>
          </p:cNvPicPr>
          <p:nvPr>
            <p:ph idx="1"/>
          </p:nvPr>
        </p:nvPicPr>
        <p:blipFill rotWithShape="1">
          <a:blip r:embed="rId2"/>
          <a:srcRect l="34668" t="17992" r="34777" b="52433"/>
          <a:stretch/>
        </p:blipFill>
        <p:spPr bwMode="auto">
          <a:xfrm>
            <a:off x="1889661" y="1825625"/>
            <a:ext cx="8412677"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1154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2715-E850-2AF7-9E14-2A96A452BC50}"/>
              </a:ext>
            </a:extLst>
          </p:cNvPr>
          <p:cNvSpPr>
            <a:spLocks noGrp="1"/>
          </p:cNvSpPr>
          <p:nvPr>
            <p:ph type="title"/>
          </p:nvPr>
        </p:nvSpPr>
        <p:spPr/>
        <p:txBody>
          <a:bodyPr/>
          <a:lstStyle/>
          <a:p>
            <a:r>
              <a:rPr lang="en-GB" b="1" dirty="0"/>
              <a:t>Addressing Modes</a:t>
            </a:r>
          </a:p>
        </p:txBody>
      </p:sp>
      <p:sp>
        <p:nvSpPr>
          <p:cNvPr id="3" name="Content Placeholder 2">
            <a:extLst>
              <a:ext uri="{FF2B5EF4-FFF2-40B4-BE49-F238E27FC236}">
                <a16:creationId xmlns:a16="http://schemas.microsoft.com/office/drawing/2014/main" id="{9C66F2F2-8659-2A15-B47B-4F2877217E8A}"/>
              </a:ext>
            </a:extLst>
          </p:cNvPr>
          <p:cNvSpPr>
            <a:spLocks noGrp="1"/>
          </p:cNvSpPr>
          <p:nvPr>
            <p:ph idx="1"/>
          </p:nvPr>
        </p:nvSpPr>
        <p:spPr/>
        <p:txBody>
          <a:bodyPr>
            <a:normAutofit/>
          </a:bodyPr>
          <a:lstStyle/>
          <a:p>
            <a:pPr algn="l"/>
            <a:r>
              <a:rPr lang="en-GB" sz="1800" b="0" i="0" u="none" strike="noStrike" baseline="0" dirty="0">
                <a:solidFill>
                  <a:srgbClr val="000000"/>
                </a:solidFill>
                <a:latin typeface="TimesTen-Roman"/>
              </a:rPr>
              <a:t>The address field or fields in a typical instruction format are relatively small. We would like to be able to reference a large range of locations in main memory or, for some systems, virtual memory. To achieve this objective, a variety of addressing techniques have been employed. They all involve some trade-off between address range and/or addressing flexibility, on the one hand, and the number of memory references in the instruction and/or the complexity of address calculation, on the other.</a:t>
            </a:r>
          </a:p>
          <a:p>
            <a:pPr algn="l"/>
            <a:r>
              <a:rPr lang="en-GB" sz="1800" b="0" i="0" u="none" strike="noStrike" baseline="0" dirty="0">
                <a:solidFill>
                  <a:srgbClr val="000000"/>
                </a:solidFill>
                <a:latin typeface="TimesTen-Roman"/>
              </a:rPr>
              <a:t>The most common addressing techniques are:</a:t>
            </a:r>
          </a:p>
          <a:p>
            <a:pPr marL="0" indent="0" algn="l">
              <a:buNone/>
            </a:pPr>
            <a:r>
              <a:rPr lang="en-GB" sz="1800" b="0" i="0" u="none" strike="noStrike" baseline="0" dirty="0">
                <a:solidFill>
                  <a:srgbClr val="000000"/>
                </a:solidFill>
                <a:latin typeface="TimesTen-Roman"/>
              </a:rPr>
              <a:t>           1. Immediate</a:t>
            </a:r>
          </a:p>
          <a:p>
            <a:pPr marL="0" indent="0" algn="l">
              <a:buNone/>
            </a:pPr>
            <a:r>
              <a:rPr lang="en-GB" sz="1800" b="0" i="0" u="none" strike="noStrike" baseline="0" dirty="0">
                <a:solidFill>
                  <a:srgbClr val="000000"/>
                </a:solidFill>
                <a:latin typeface="TimesTen-Roman"/>
              </a:rPr>
              <a:t>           2. Direct</a:t>
            </a:r>
          </a:p>
          <a:p>
            <a:pPr marL="0" indent="0" algn="l">
              <a:buNone/>
            </a:pPr>
            <a:r>
              <a:rPr lang="en-GB" sz="1800" b="0" i="0" u="none" strike="noStrike" baseline="0" dirty="0">
                <a:solidFill>
                  <a:srgbClr val="000000"/>
                </a:solidFill>
                <a:latin typeface="TimesTen-Roman"/>
              </a:rPr>
              <a:t>           3. Indirect</a:t>
            </a:r>
          </a:p>
          <a:p>
            <a:pPr marL="0" indent="0" algn="l">
              <a:buNone/>
            </a:pPr>
            <a:r>
              <a:rPr lang="en-GB" sz="1800" b="0" i="0" u="none" strike="noStrike" baseline="0" dirty="0">
                <a:solidFill>
                  <a:srgbClr val="000000"/>
                </a:solidFill>
                <a:latin typeface="TimesTen-Roman"/>
              </a:rPr>
              <a:t>           4. Register</a:t>
            </a:r>
          </a:p>
          <a:p>
            <a:pPr marL="0" indent="0" algn="l">
              <a:buNone/>
            </a:pPr>
            <a:r>
              <a:rPr lang="en-GB" sz="1800" b="0" i="0" u="none" strike="noStrike" baseline="0" dirty="0">
                <a:solidFill>
                  <a:srgbClr val="000000"/>
                </a:solidFill>
                <a:latin typeface="TimesTen-Roman"/>
              </a:rPr>
              <a:t>           5. Register indirect</a:t>
            </a:r>
          </a:p>
          <a:p>
            <a:pPr marL="0" indent="0" algn="l">
              <a:buNone/>
            </a:pPr>
            <a:r>
              <a:rPr lang="en-GB" sz="1800" b="0" i="0" u="none" strike="noStrike" baseline="0" dirty="0">
                <a:solidFill>
                  <a:srgbClr val="000000"/>
                </a:solidFill>
                <a:latin typeface="TimesTen-Roman"/>
              </a:rPr>
              <a:t>           6. Displacement</a:t>
            </a:r>
          </a:p>
          <a:p>
            <a:pPr marL="0" indent="0" algn="l">
              <a:buNone/>
            </a:pPr>
            <a:r>
              <a:rPr lang="en-GB" sz="1800" b="0" i="0" u="none" strike="noStrike" baseline="0" dirty="0">
                <a:solidFill>
                  <a:srgbClr val="000000"/>
                </a:solidFill>
                <a:latin typeface="TimesTen-Roman"/>
              </a:rPr>
              <a:t>           7. Stack</a:t>
            </a:r>
            <a:endParaRPr lang="en-GB" dirty="0"/>
          </a:p>
        </p:txBody>
      </p:sp>
    </p:spTree>
    <p:extLst>
      <p:ext uri="{BB962C8B-B14F-4D97-AF65-F5344CB8AC3E}">
        <p14:creationId xmlns:p14="http://schemas.microsoft.com/office/powerpoint/2010/main" val="178677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0063-E03A-70D7-4A48-E521C1C3D0AE}"/>
              </a:ext>
            </a:extLst>
          </p:cNvPr>
          <p:cNvSpPr>
            <a:spLocks noGrp="1"/>
          </p:cNvSpPr>
          <p:nvPr>
            <p:ph type="title"/>
          </p:nvPr>
        </p:nvSpPr>
        <p:spPr>
          <a:xfrm>
            <a:off x="838200" y="128869"/>
            <a:ext cx="10515600" cy="1325563"/>
          </a:xfrm>
        </p:spPr>
        <p:txBody>
          <a:bodyPr/>
          <a:lstStyle/>
          <a:p>
            <a:r>
              <a:rPr lang="en-GB" b="1" dirty="0"/>
              <a:t>Addressing Modes</a:t>
            </a:r>
          </a:p>
        </p:txBody>
      </p:sp>
      <p:pic>
        <p:nvPicPr>
          <p:cNvPr id="4" name="Content Placeholder 3">
            <a:extLst>
              <a:ext uri="{FF2B5EF4-FFF2-40B4-BE49-F238E27FC236}">
                <a16:creationId xmlns:a16="http://schemas.microsoft.com/office/drawing/2014/main" id="{014FD5B2-C270-FAA8-EA50-ADEFED869201}"/>
              </a:ext>
            </a:extLst>
          </p:cNvPr>
          <p:cNvPicPr>
            <a:picLocks noGrp="1" noChangeAspect="1"/>
          </p:cNvPicPr>
          <p:nvPr>
            <p:ph idx="1"/>
          </p:nvPr>
        </p:nvPicPr>
        <p:blipFill rotWithShape="1">
          <a:blip r:embed="rId2"/>
          <a:srcRect l="40336" t="15561" r="39139" b="18477"/>
          <a:stretch/>
        </p:blipFill>
        <p:spPr bwMode="auto">
          <a:xfrm>
            <a:off x="6362883" y="192095"/>
            <a:ext cx="3719866" cy="638828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A78262C-0198-46CF-9F41-7A8E8B32AB40}"/>
              </a:ext>
            </a:extLst>
          </p:cNvPr>
          <p:cNvSpPr txBox="1"/>
          <p:nvPr/>
        </p:nvSpPr>
        <p:spPr>
          <a:xfrm>
            <a:off x="888150" y="1498182"/>
            <a:ext cx="4252616" cy="5170646"/>
          </a:xfrm>
          <a:prstGeom prst="rect">
            <a:avLst/>
          </a:prstGeom>
          <a:noFill/>
        </p:spPr>
        <p:txBody>
          <a:bodyPr wrap="square" rtlCol="0">
            <a:spAutoFit/>
          </a:bodyPr>
          <a:lstStyle/>
          <a:p>
            <a:pPr algn="l"/>
            <a:r>
              <a:rPr lang="en-GB" sz="2400" b="0" i="0" u="none" strike="noStrike" baseline="0" dirty="0">
                <a:latin typeface="TimesTen-Roman"/>
              </a:rPr>
              <a:t>The following notations are used for addressing:</a:t>
            </a:r>
          </a:p>
          <a:p>
            <a:pPr marL="342900" indent="-342900" algn="l">
              <a:buFont typeface="Arial" panose="020B0604020202020204" pitchFamily="34" charset="0"/>
              <a:buChar char="•"/>
            </a:pPr>
            <a:r>
              <a:rPr lang="en-GB" sz="2400" b="0" i="0" u="none" strike="noStrike" baseline="0" dirty="0">
                <a:latin typeface="TimesTen-Roman"/>
              </a:rPr>
              <a:t>A </a:t>
            </a:r>
            <a:r>
              <a:rPr lang="en-GB" sz="2400" b="0" i="0" u="none" strike="noStrike" baseline="0" dirty="0">
                <a:latin typeface="Optr2k"/>
              </a:rPr>
              <a:t>= </a:t>
            </a:r>
            <a:r>
              <a:rPr lang="en-GB" sz="2400" b="0" i="0" u="none" strike="noStrike" baseline="0" dirty="0">
                <a:latin typeface="TimesTen-Roman"/>
              </a:rPr>
              <a:t>contents of an address field in the instruction</a:t>
            </a:r>
            <a:endParaRPr lang="en-GB" sz="2400" dirty="0">
              <a:latin typeface="TimesTen-Roman"/>
            </a:endParaRPr>
          </a:p>
          <a:p>
            <a:pPr marL="342900" indent="-342900" algn="l">
              <a:buFont typeface="Arial" panose="020B0604020202020204" pitchFamily="34" charset="0"/>
              <a:buChar char="•"/>
            </a:pPr>
            <a:r>
              <a:rPr lang="en-GB" sz="2400" b="0" i="0" u="none" strike="noStrike" baseline="0" dirty="0">
                <a:latin typeface="TimesTen-Roman"/>
              </a:rPr>
              <a:t>EA </a:t>
            </a:r>
            <a:r>
              <a:rPr lang="en-GB" sz="2400" b="0" i="0" u="none" strike="noStrike" baseline="0" dirty="0">
                <a:latin typeface="Optr2k"/>
              </a:rPr>
              <a:t>= </a:t>
            </a:r>
            <a:r>
              <a:rPr lang="en-GB" sz="2400" b="0" i="0" u="none" strike="noStrike" baseline="0" dirty="0">
                <a:latin typeface="TimesTen-Roman"/>
              </a:rPr>
              <a:t>actual (effective) address of the location containing the referenced operand</a:t>
            </a:r>
          </a:p>
          <a:p>
            <a:pPr marL="342900" indent="-342900" algn="l">
              <a:buFont typeface="Arial" panose="020B0604020202020204" pitchFamily="34" charset="0"/>
              <a:buChar char="•"/>
            </a:pPr>
            <a:r>
              <a:rPr lang="en-GB" sz="2400" b="0" i="0" u="none" strike="noStrike" baseline="0" dirty="0">
                <a:latin typeface="TimesTen-Roman"/>
              </a:rPr>
              <a:t>R </a:t>
            </a:r>
            <a:r>
              <a:rPr lang="en-GB" sz="2400" b="0" i="0" u="none" strike="noStrike" baseline="0" dirty="0">
                <a:latin typeface="Optr2k"/>
              </a:rPr>
              <a:t>= </a:t>
            </a:r>
            <a:r>
              <a:rPr lang="en-GB" sz="2400" b="0" i="0" u="none" strike="noStrike" baseline="0" dirty="0">
                <a:latin typeface="TimesTen-Roman"/>
              </a:rPr>
              <a:t>contents of an address field in the instruction that refers to a register</a:t>
            </a:r>
          </a:p>
          <a:p>
            <a:pPr marL="342900" indent="-342900" algn="l">
              <a:buFont typeface="Arial" panose="020B0604020202020204" pitchFamily="34" charset="0"/>
              <a:buChar char="•"/>
            </a:pPr>
            <a:r>
              <a:rPr lang="en-GB" sz="2400" b="0" i="0" u="none" strike="noStrike" baseline="0" dirty="0">
                <a:latin typeface="TimesTen-Roman"/>
              </a:rPr>
              <a:t>(X) </a:t>
            </a:r>
            <a:r>
              <a:rPr lang="en-GB" sz="2400" b="0" i="0" u="none" strike="noStrike" baseline="0" dirty="0">
                <a:latin typeface="Optr2k"/>
              </a:rPr>
              <a:t>= </a:t>
            </a:r>
            <a:r>
              <a:rPr lang="en-GB" sz="2400" b="0" i="0" u="none" strike="noStrike" baseline="0" dirty="0">
                <a:latin typeface="TimesTen-Roman"/>
              </a:rPr>
              <a:t>contents of memory location X or register X</a:t>
            </a:r>
            <a:endParaRPr lang="en-GB" sz="2400" dirty="0"/>
          </a:p>
          <a:p>
            <a:endParaRPr lang="en-GB" dirty="0"/>
          </a:p>
        </p:txBody>
      </p:sp>
    </p:spTree>
    <p:extLst>
      <p:ext uri="{BB962C8B-B14F-4D97-AF65-F5344CB8AC3E}">
        <p14:creationId xmlns:p14="http://schemas.microsoft.com/office/powerpoint/2010/main" val="1634006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8FBE-1A6D-B385-B5B7-E834CFC455EA}"/>
              </a:ext>
            </a:extLst>
          </p:cNvPr>
          <p:cNvSpPr>
            <a:spLocks noGrp="1"/>
          </p:cNvSpPr>
          <p:nvPr>
            <p:ph type="title"/>
          </p:nvPr>
        </p:nvSpPr>
        <p:spPr/>
        <p:txBody>
          <a:bodyPr/>
          <a:lstStyle/>
          <a:p>
            <a:r>
              <a:rPr lang="en-GB" sz="4400" b="1" i="0" u="none" strike="noStrike" baseline="0" dirty="0"/>
              <a:t>Immediate Addressing</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6A142B5C-66B6-956A-4FF9-987EC0BB14BE}"/>
              </a:ext>
            </a:extLst>
          </p:cNvPr>
          <p:cNvSpPr>
            <a:spLocks noGrp="1"/>
          </p:cNvSpPr>
          <p:nvPr>
            <p:ph idx="1"/>
          </p:nvPr>
        </p:nvSpPr>
        <p:spPr/>
        <p:txBody>
          <a:bodyPr>
            <a:normAutofit fontScale="92500" lnSpcReduction="10000"/>
          </a:bodyPr>
          <a:lstStyle/>
          <a:p>
            <a:pPr algn="just"/>
            <a:r>
              <a:rPr lang="en-GB" sz="2400" b="0" i="0" u="none" strike="noStrike" baseline="0" dirty="0">
                <a:latin typeface="TimesTen-Roman"/>
              </a:rPr>
              <a:t>The simplest form of addressing is immediate addressing, in which the operand value is present in the instruction. </a:t>
            </a:r>
          </a:p>
          <a:p>
            <a:pPr marL="0" indent="0" algn="just">
              <a:buNone/>
            </a:pPr>
            <a:r>
              <a:rPr lang="en-GB" sz="2600" b="0" i="0" u="none" strike="noStrike" baseline="0" dirty="0"/>
              <a:t>                                 Operand = A</a:t>
            </a:r>
          </a:p>
          <a:p>
            <a:pPr algn="just"/>
            <a:r>
              <a:rPr lang="en-GB" sz="2400" b="0" i="0" u="none" strike="noStrike" baseline="0" dirty="0">
                <a:latin typeface="TimesTen-Roman"/>
              </a:rPr>
              <a:t>This mode can be used to define and use constants or set initial values of variables. Typically, the number will be stored in twos complement form; the leftmost bit of the operand field is used as a sign bit. When the operand is loaded into a data register, the sign bit is extended to the left to the full data word size. In some cases, the immediate binary value is interpreted as an unsigned nonnegative integer.</a:t>
            </a:r>
          </a:p>
          <a:p>
            <a:pPr algn="just"/>
            <a:r>
              <a:rPr lang="en-GB" sz="2400" b="0" i="0" u="none" strike="noStrike" baseline="0" dirty="0">
                <a:latin typeface="TimesTen-Roman"/>
              </a:rPr>
              <a:t>The advantage of immediate addressing is that no memory reference other than the instruction fetch is required to obtain the operand, thus saving one memory or cache cycle in the instruction cycle. The disadvantage is that the size of the number is restricted to the size of the address field, which, in most instruction sets, is small compared with the word length.</a:t>
            </a:r>
          </a:p>
        </p:txBody>
      </p:sp>
    </p:spTree>
    <p:extLst>
      <p:ext uri="{BB962C8B-B14F-4D97-AF65-F5344CB8AC3E}">
        <p14:creationId xmlns:p14="http://schemas.microsoft.com/office/powerpoint/2010/main" val="149093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0C3F-068B-6188-A87C-E77058BB274D}"/>
              </a:ext>
            </a:extLst>
          </p:cNvPr>
          <p:cNvSpPr>
            <a:spLocks noGrp="1"/>
          </p:cNvSpPr>
          <p:nvPr>
            <p:ph type="title"/>
          </p:nvPr>
        </p:nvSpPr>
        <p:spPr/>
        <p:txBody>
          <a:bodyPr/>
          <a:lstStyle/>
          <a:p>
            <a:r>
              <a:rPr lang="en-GB" sz="4400" b="1" i="0" u="none" strike="noStrike" baseline="0" dirty="0">
                <a:solidFill>
                  <a:srgbClr val="808080"/>
                </a:solidFill>
                <a:latin typeface="Bembo-Bold"/>
              </a:rPr>
              <a:t>Direct Addressing</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3A3BA9FA-0000-2914-6008-9C6E4E84173D}"/>
              </a:ext>
            </a:extLst>
          </p:cNvPr>
          <p:cNvSpPr>
            <a:spLocks noGrp="1"/>
          </p:cNvSpPr>
          <p:nvPr>
            <p:ph idx="1"/>
          </p:nvPr>
        </p:nvSpPr>
        <p:spPr/>
        <p:txBody>
          <a:bodyPr>
            <a:normAutofit/>
          </a:bodyPr>
          <a:lstStyle/>
          <a:p>
            <a:pPr algn="l"/>
            <a:r>
              <a:rPr lang="en-GB" sz="1800" b="0" i="0" u="none" strike="noStrike" baseline="0" dirty="0">
                <a:solidFill>
                  <a:srgbClr val="000000"/>
                </a:solidFill>
                <a:latin typeface="TimesTen-Roman"/>
              </a:rPr>
              <a:t>A very simple form of addressing is direct addressing, in which the address field contains the effective address of the operand: </a:t>
            </a:r>
          </a:p>
          <a:p>
            <a:pPr algn="l"/>
            <a:r>
              <a:rPr lang="en-GB" sz="1800" b="0" i="0" u="none" strike="noStrike" baseline="0" dirty="0">
                <a:solidFill>
                  <a:srgbClr val="000000"/>
                </a:solidFill>
                <a:latin typeface="TimesTen-Roman"/>
              </a:rPr>
              <a:t>The technique was common in earlier generations of computers but is not common on contemporary architectures. It requires only one memory reference and no special calculation. The obvious limitation is that it provides only a limited address space.</a:t>
            </a:r>
          </a:p>
        </p:txBody>
      </p:sp>
    </p:spTree>
    <p:extLst>
      <p:ext uri="{BB962C8B-B14F-4D97-AF65-F5344CB8AC3E}">
        <p14:creationId xmlns:p14="http://schemas.microsoft.com/office/powerpoint/2010/main" val="2940713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34F7-CCB8-B2CC-2669-00EEA111345D}"/>
              </a:ext>
            </a:extLst>
          </p:cNvPr>
          <p:cNvSpPr>
            <a:spLocks noGrp="1"/>
          </p:cNvSpPr>
          <p:nvPr>
            <p:ph type="title"/>
          </p:nvPr>
        </p:nvSpPr>
        <p:spPr/>
        <p:txBody>
          <a:bodyPr/>
          <a:lstStyle/>
          <a:p>
            <a:r>
              <a:rPr lang="en-GB" sz="4400" b="1" i="0" u="none" strike="noStrike" baseline="0" dirty="0"/>
              <a:t>Indirect Addressing</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D4284E33-F49F-05A2-80E4-203012B1E685}"/>
              </a:ext>
            </a:extLst>
          </p:cNvPr>
          <p:cNvSpPr>
            <a:spLocks noGrp="1"/>
          </p:cNvSpPr>
          <p:nvPr>
            <p:ph idx="1"/>
          </p:nvPr>
        </p:nvSpPr>
        <p:spPr/>
        <p:txBody>
          <a:bodyPr>
            <a:normAutofit/>
          </a:bodyPr>
          <a:lstStyle/>
          <a:p>
            <a:pPr algn="just"/>
            <a:r>
              <a:rPr lang="en-GB" sz="2400" b="0" i="0" u="none" strike="noStrike" baseline="0" dirty="0">
                <a:solidFill>
                  <a:srgbClr val="000000"/>
                </a:solidFill>
              </a:rPr>
              <a:t>With direct addressing, the length of the address field is usually less than the word length, thus limiting the address range. One solution is to have the address field refer to the address of a word in memory, which in turn contains a full-length address of the operand. This is known as </a:t>
            </a:r>
            <a:r>
              <a:rPr lang="en-GB" sz="2400" b="0" i="1" u="none" strike="noStrike" baseline="0" dirty="0">
                <a:solidFill>
                  <a:srgbClr val="000000"/>
                </a:solidFill>
              </a:rPr>
              <a:t>indirect addressing.</a:t>
            </a:r>
          </a:p>
          <a:p>
            <a:pPr marL="0" indent="0" algn="just">
              <a:buNone/>
            </a:pPr>
            <a:r>
              <a:rPr lang="en-GB" sz="2400" b="0" i="0" u="none" strike="noStrike" baseline="0" dirty="0">
                <a:latin typeface="TimesTen-Roman"/>
              </a:rPr>
              <a:t>			EA </a:t>
            </a:r>
            <a:r>
              <a:rPr lang="en-GB" sz="2400" b="0" i="0" u="none" strike="noStrike" baseline="0" dirty="0">
                <a:latin typeface="Optr2k"/>
              </a:rPr>
              <a:t>= </a:t>
            </a:r>
            <a:r>
              <a:rPr lang="en-GB" sz="2400" b="0" i="0" u="none" strike="noStrike" baseline="0" dirty="0">
                <a:latin typeface="TimesTen-Roman"/>
              </a:rPr>
              <a:t>(A)</a:t>
            </a:r>
            <a:endParaRPr lang="en-GB" sz="2400" b="0" i="1" u="none" strike="noStrike" baseline="0" dirty="0">
              <a:solidFill>
                <a:srgbClr val="000000"/>
              </a:solidFill>
            </a:endParaRPr>
          </a:p>
          <a:p>
            <a:pPr algn="just"/>
            <a:r>
              <a:rPr lang="en-GB" sz="2400" b="0" i="0" u="none" strike="noStrike" baseline="0" dirty="0"/>
              <a:t>As defined earlier, the parentheses are to be interpreted as meaning “</a:t>
            </a:r>
            <a:r>
              <a:rPr lang="en-GB" sz="2400" b="0" i="1" u="none" strike="noStrike" baseline="0" dirty="0"/>
              <a:t>contents of”. </a:t>
            </a:r>
            <a:r>
              <a:rPr lang="en-GB" sz="2400" b="0" i="0" u="none" strike="noStrike" baseline="0" dirty="0"/>
              <a:t>The obvious advantage of this approach is that for a word length of N, an address space of </a:t>
            </a:r>
            <a:r>
              <a:rPr lang="en-GB" sz="2400" dirty="0">
                <a:effectLst/>
                <a:latin typeface="Calibri" panose="020F0502020204030204" pitchFamily="34" charset="0"/>
                <a:ea typeface="Calibri" panose="020F0502020204030204" pitchFamily="34" charset="0"/>
                <a:cs typeface="Times New Roman" panose="02020603050405020304" pitchFamily="18" charset="0"/>
              </a:rPr>
              <a:t>2</a:t>
            </a:r>
            <a:r>
              <a:rPr lang="en-GB" sz="2400" baseline="30000" dirty="0">
                <a:effectLst/>
                <a:latin typeface="Calibri" panose="020F0502020204030204" pitchFamily="34" charset="0"/>
                <a:ea typeface="Calibri" panose="020F0502020204030204" pitchFamily="34" charset="0"/>
                <a:cs typeface="Times New Roman" panose="02020603050405020304" pitchFamily="18" charset="0"/>
              </a:rPr>
              <a:t>N </a:t>
            </a:r>
            <a:r>
              <a:rPr lang="en-GB" sz="2400" b="0" i="0" u="none" strike="noStrike" baseline="0" dirty="0"/>
              <a:t>is now available. The disadvantage is that instruction execution requires two memory references to fetch the operand; one to get its address and a second to get its value.</a:t>
            </a:r>
          </a:p>
          <a:p>
            <a:endParaRPr lang="en-GB" dirty="0"/>
          </a:p>
        </p:txBody>
      </p:sp>
    </p:spTree>
    <p:extLst>
      <p:ext uri="{BB962C8B-B14F-4D97-AF65-F5344CB8AC3E}">
        <p14:creationId xmlns:p14="http://schemas.microsoft.com/office/powerpoint/2010/main" val="79652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FFF9-E221-1170-0DDE-6F80DD29A5F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9F35CB7-6C82-F393-ECF6-C909BE476276}"/>
              </a:ext>
            </a:extLst>
          </p:cNvPr>
          <p:cNvSpPr>
            <a:spLocks noGrp="1"/>
          </p:cNvSpPr>
          <p:nvPr>
            <p:ph idx="1"/>
          </p:nvPr>
        </p:nvSpPr>
        <p:spPr/>
        <p:txBody>
          <a:bodyPr>
            <a:normAutofit/>
          </a:bodyPr>
          <a:lstStyle/>
          <a:p>
            <a:pPr algn="l"/>
            <a:r>
              <a:rPr lang="en-GB" sz="1800" b="0" i="0" u="none" strike="noStrike" baseline="0" dirty="0">
                <a:latin typeface="TimesTen-Roman"/>
              </a:rPr>
              <a:t>Although the number of words that can be addressed is now equal to the number of different effective addresses that may be referenced at any one time is limited to where </a:t>
            </a:r>
            <a:r>
              <a:rPr lang="en-GB" sz="1800" b="0" i="0" u="none" strike="noStrike" baseline="0" dirty="0">
                <a:latin typeface="CoreTTI2k"/>
              </a:rPr>
              <a:t>K </a:t>
            </a:r>
            <a:r>
              <a:rPr lang="en-GB" sz="1800" b="0" i="0" u="none" strike="noStrike" baseline="0" dirty="0">
                <a:latin typeface="TimesTen-Roman"/>
              </a:rPr>
              <a:t>is the length of the address field. Typically, this is not a burdensome</a:t>
            </a:r>
          </a:p>
          <a:p>
            <a:pPr algn="l"/>
            <a:r>
              <a:rPr lang="en-GB" sz="1800" b="0" i="0" u="none" strike="noStrike" baseline="0" dirty="0">
                <a:latin typeface="TimesTen-Roman"/>
              </a:rPr>
              <a:t>restriction, and it can be an asset. In a virtual memory environment, all the</a:t>
            </a:r>
          </a:p>
          <a:p>
            <a:pPr algn="l"/>
            <a:r>
              <a:rPr lang="en-GB" sz="1800" b="0" i="0" u="none" strike="noStrike" baseline="0" dirty="0">
                <a:latin typeface="TimesTen-Roman"/>
              </a:rPr>
              <a:t>effective address locations can be confined to page 0 of any process. Because the</a:t>
            </a:r>
          </a:p>
          <a:p>
            <a:pPr algn="l"/>
            <a:r>
              <a:rPr lang="en-GB" sz="1800" b="0" i="0" u="none" strike="noStrike" baseline="0" dirty="0">
                <a:latin typeface="TimesTen-Roman"/>
              </a:rPr>
              <a:t>In</a:t>
            </a:r>
            <a:endParaRPr lang="en-GB" dirty="0"/>
          </a:p>
        </p:txBody>
      </p:sp>
    </p:spTree>
    <p:extLst>
      <p:ext uri="{BB962C8B-B14F-4D97-AF65-F5344CB8AC3E}">
        <p14:creationId xmlns:p14="http://schemas.microsoft.com/office/powerpoint/2010/main" val="3172590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953A-5BDA-C2A6-ACA9-7A5A1A320D48}"/>
              </a:ext>
            </a:extLst>
          </p:cNvPr>
          <p:cNvSpPr>
            <a:spLocks noGrp="1"/>
          </p:cNvSpPr>
          <p:nvPr>
            <p:ph type="title"/>
          </p:nvPr>
        </p:nvSpPr>
        <p:spPr/>
        <p:txBody>
          <a:bodyPr/>
          <a:lstStyle/>
          <a:p>
            <a:r>
              <a:rPr lang="en-GB" sz="4400" b="1" i="0" u="none" strike="noStrike" baseline="0" dirty="0"/>
              <a:t>Register Addressing</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C22081A6-ADC5-6D8C-612F-EF0DF7FC06B5}"/>
              </a:ext>
            </a:extLst>
          </p:cNvPr>
          <p:cNvSpPr>
            <a:spLocks noGrp="1"/>
          </p:cNvSpPr>
          <p:nvPr>
            <p:ph idx="1"/>
          </p:nvPr>
        </p:nvSpPr>
        <p:spPr>
          <a:xfrm>
            <a:off x="838200" y="1466864"/>
            <a:ext cx="10515600" cy="4732679"/>
          </a:xfrm>
        </p:spPr>
        <p:txBody>
          <a:bodyPr>
            <a:noAutofit/>
          </a:bodyPr>
          <a:lstStyle/>
          <a:p>
            <a:pPr algn="just"/>
            <a:r>
              <a:rPr lang="en-GB" sz="1800" b="0" i="0" u="none" strike="noStrike" baseline="0" dirty="0">
                <a:solidFill>
                  <a:srgbClr val="000000"/>
                </a:solidFill>
                <a:latin typeface="TimesTen-Roman"/>
              </a:rPr>
              <a:t>Register addressing is similar to direct addressing. The only difference is that the address field refers to a register rather than a main memory address:</a:t>
            </a:r>
          </a:p>
          <a:p>
            <a:pPr marL="0" indent="0" algn="just">
              <a:buNone/>
            </a:pPr>
            <a:r>
              <a:rPr lang="en-GB" sz="1800" b="0" i="0" u="none" strike="noStrike" baseline="0" dirty="0">
                <a:solidFill>
                  <a:srgbClr val="000000"/>
                </a:solidFill>
                <a:latin typeface="TimesTen-Roman"/>
              </a:rPr>
              <a:t>		EA </a:t>
            </a:r>
            <a:r>
              <a:rPr lang="en-GB" sz="1800" b="0" i="0" u="none" strike="noStrike" baseline="0" dirty="0">
                <a:solidFill>
                  <a:srgbClr val="000000"/>
                </a:solidFill>
                <a:latin typeface="Optr2k"/>
              </a:rPr>
              <a:t>= </a:t>
            </a:r>
            <a:r>
              <a:rPr lang="en-GB" sz="1800" b="0" i="0" u="none" strike="noStrike" baseline="0" dirty="0">
                <a:solidFill>
                  <a:srgbClr val="000000"/>
                </a:solidFill>
                <a:latin typeface="TimesTen-Roman"/>
              </a:rPr>
              <a:t>R</a:t>
            </a:r>
          </a:p>
          <a:p>
            <a:pPr algn="just"/>
            <a:r>
              <a:rPr lang="en-GB" sz="1800" b="0" i="0" u="none" strike="noStrike" baseline="0" dirty="0">
                <a:latin typeface="TimesTen-Roman"/>
              </a:rPr>
              <a:t>To clarify, if the contents of a register address field in an instruction is 5, then register R5 is the intended address, and the operand value is contained in R5. Typically, an address field that references registers will have from 3 to 5 bits, so that a total of from 8 to 32 general-purpose registers can be referenced.</a:t>
            </a:r>
          </a:p>
          <a:p>
            <a:pPr marL="0" indent="0" algn="just">
              <a:buNone/>
            </a:pPr>
            <a:r>
              <a:rPr lang="en-GB" sz="1800" b="0" i="0" u="none" strike="noStrike" baseline="0" dirty="0">
                <a:latin typeface="TimesTen-Roman"/>
              </a:rPr>
              <a:t>The advantages of register addressing are that </a:t>
            </a:r>
          </a:p>
          <a:p>
            <a:pPr marL="0" indent="0" algn="just">
              <a:buNone/>
            </a:pPr>
            <a:r>
              <a:rPr lang="en-GB" sz="1800" b="0" i="0" u="none" strike="noStrike" baseline="0" dirty="0">
                <a:latin typeface="TimesTen-Roman"/>
              </a:rPr>
              <a:t>           (1) only a small address field is needed in the instruction </a:t>
            </a:r>
          </a:p>
          <a:p>
            <a:pPr marL="0" indent="0" algn="just">
              <a:buNone/>
            </a:pPr>
            <a:r>
              <a:rPr lang="en-GB" sz="1800" b="0" i="0" u="none" strike="noStrike" baseline="0" dirty="0">
                <a:latin typeface="TimesTen-Roman"/>
              </a:rPr>
              <a:t>           (2) no time-consuming memory references are required.</a:t>
            </a:r>
          </a:p>
          <a:p>
            <a:pPr algn="just"/>
            <a:r>
              <a:rPr lang="en-GB" sz="1800" b="0" i="0" u="none" strike="noStrike" baseline="0" dirty="0">
                <a:latin typeface="TimesTen-Roman"/>
              </a:rPr>
              <a:t>Since the memory access time for a register internal to the processor is much less than that for a main memory address. The disadvantage of register addressing is that the address space is very limited. If register addressing is heavily used in an instruction set, this implies that the processor registers will be heavily used. Because of the severely limited number of registers (compared with main memory locations), their use in this fashion makes sense only if they are employed efficiently. If every operand is brought into a register from the main memory, operated on once, and then returned to the main memory, then a wasteful intermediate step has been added. </a:t>
            </a:r>
            <a:endParaRPr lang="en-GB" sz="1800" dirty="0"/>
          </a:p>
        </p:txBody>
      </p:sp>
    </p:spTree>
    <p:extLst>
      <p:ext uri="{BB962C8B-B14F-4D97-AF65-F5344CB8AC3E}">
        <p14:creationId xmlns:p14="http://schemas.microsoft.com/office/powerpoint/2010/main" val="77841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E913-921F-39B2-EDBF-3E8E3CF75B2C}"/>
              </a:ext>
            </a:extLst>
          </p:cNvPr>
          <p:cNvSpPr>
            <a:spLocks noGrp="1"/>
          </p:cNvSpPr>
          <p:nvPr>
            <p:ph type="title"/>
          </p:nvPr>
        </p:nvSpPr>
        <p:spPr/>
        <p:txBody>
          <a:bodyPr/>
          <a:lstStyle/>
          <a:p>
            <a:r>
              <a:rPr lang="en-GB" b="1" dirty="0"/>
              <a:t>CPU -Registers</a:t>
            </a:r>
          </a:p>
        </p:txBody>
      </p:sp>
      <p:sp>
        <p:nvSpPr>
          <p:cNvPr id="3" name="Content Placeholder 2">
            <a:extLst>
              <a:ext uri="{FF2B5EF4-FFF2-40B4-BE49-F238E27FC236}">
                <a16:creationId xmlns:a16="http://schemas.microsoft.com/office/drawing/2014/main" id="{E68CBBC6-3B37-E183-E599-6D17D5842C85}"/>
              </a:ext>
            </a:extLst>
          </p:cNvPr>
          <p:cNvSpPr>
            <a:spLocks noGrp="1"/>
          </p:cNvSpPr>
          <p:nvPr>
            <p:ph idx="1"/>
          </p:nvPr>
        </p:nvSpPr>
        <p:spPr>
          <a:xfrm>
            <a:off x="698197" y="1444990"/>
            <a:ext cx="10515600" cy="4351338"/>
          </a:xfrm>
        </p:spPr>
        <p:txBody>
          <a:bodyPr>
            <a:noAutofit/>
          </a:bodyPr>
          <a:lstStyle/>
          <a:p>
            <a:pPr marL="0" indent="0" algn="just">
              <a:buNone/>
            </a:pPr>
            <a:r>
              <a:rPr lang="en-GB" sz="2400" dirty="0"/>
              <a:t>The register is used to quickly accept, store, and transfer data and instructions that are being used immediately by the CPU. There are various types of Registers that are used for different purposes. Registers are special-purpose high-speed temporary storage areas for holding data, addresses, and instructions during the processing of the instruction. The register is always on the CPU. </a:t>
            </a:r>
          </a:p>
          <a:p>
            <a:pPr algn="just"/>
            <a:r>
              <a:rPr lang="en-GB" sz="2400" b="1" dirty="0"/>
              <a:t>PC</a:t>
            </a:r>
            <a:r>
              <a:rPr lang="en-GB" sz="2400" dirty="0"/>
              <a:t>: - The program counter (PC) just part of the instruction sequencer in some computers is a processor register. It keeps track of the next memory address of the instruction that is to be executed once the execution of the current instruction is completed. In other words, it holds the address of the memory location of the next instruction when the current instruction is executed. </a:t>
            </a:r>
          </a:p>
          <a:p>
            <a:pPr algn="just"/>
            <a:r>
              <a:rPr lang="en-GB" sz="2400" b="1" dirty="0"/>
              <a:t>AC</a:t>
            </a:r>
            <a:r>
              <a:rPr lang="en-GB" sz="2400" dirty="0"/>
              <a:t>: - The accumulator (AC) is also a type of register used for storing the results that are produced by the System. When the CPU generates some results after processing, then all the results will be stored in the AC Register. </a:t>
            </a:r>
          </a:p>
          <a:p>
            <a:pPr algn="just"/>
            <a:r>
              <a:rPr lang="en-GB" sz="2400" b="1" dirty="0"/>
              <a:t>IR</a:t>
            </a:r>
            <a:r>
              <a:rPr lang="en-GB" sz="2400" dirty="0"/>
              <a:t>: - The Instruction Register stores the instruction currently being executed. </a:t>
            </a:r>
          </a:p>
        </p:txBody>
      </p:sp>
    </p:spTree>
    <p:extLst>
      <p:ext uri="{BB962C8B-B14F-4D97-AF65-F5344CB8AC3E}">
        <p14:creationId xmlns:p14="http://schemas.microsoft.com/office/powerpoint/2010/main" val="1024718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4832-8D8C-317A-D7F5-BFE24A0F91C7}"/>
              </a:ext>
            </a:extLst>
          </p:cNvPr>
          <p:cNvSpPr>
            <a:spLocks noGrp="1"/>
          </p:cNvSpPr>
          <p:nvPr>
            <p:ph type="title"/>
          </p:nvPr>
        </p:nvSpPr>
        <p:spPr/>
        <p:txBody>
          <a:bodyPr/>
          <a:lstStyle/>
          <a:p>
            <a:r>
              <a:rPr lang="en-GB" sz="4400" b="1" i="0" u="none" strike="noStrike" baseline="0" dirty="0"/>
              <a:t>Register Indirect Addressing</a:t>
            </a:r>
            <a:br>
              <a:rPr lang="en-GB" sz="4400" b="1" i="0" u="none" strike="noStrike" baseline="0" dirty="0">
                <a:solidFill>
                  <a:srgbClr val="808080"/>
                </a:solidFill>
                <a:latin typeface="Bembo-Bold"/>
              </a:rPr>
            </a:br>
            <a:endParaRPr lang="en-GB" dirty="0"/>
          </a:p>
        </p:txBody>
      </p:sp>
      <p:sp>
        <p:nvSpPr>
          <p:cNvPr id="3" name="Content Placeholder 2">
            <a:extLst>
              <a:ext uri="{FF2B5EF4-FFF2-40B4-BE49-F238E27FC236}">
                <a16:creationId xmlns:a16="http://schemas.microsoft.com/office/drawing/2014/main" id="{7CCA32CA-7E62-3593-B0E5-8734B3A527AA}"/>
              </a:ext>
            </a:extLst>
          </p:cNvPr>
          <p:cNvSpPr>
            <a:spLocks noGrp="1"/>
          </p:cNvSpPr>
          <p:nvPr>
            <p:ph idx="1"/>
          </p:nvPr>
        </p:nvSpPr>
        <p:spPr/>
        <p:txBody>
          <a:bodyPr>
            <a:normAutofit/>
          </a:bodyPr>
          <a:lstStyle/>
          <a:p>
            <a:pPr algn="just"/>
            <a:r>
              <a:rPr lang="en-GB" sz="2400" b="0" i="0" u="none" strike="noStrike" baseline="0" dirty="0">
                <a:solidFill>
                  <a:srgbClr val="000000"/>
                </a:solidFill>
              </a:rPr>
              <a:t>Just as register addressing is analogous to direct addressing, register indirect addressing is analogous to indirect addressing. In both cases, the only difference is whether the address field refers to a memory location or a register. Thus, for register indirect address:</a:t>
            </a:r>
          </a:p>
          <a:p>
            <a:pPr marL="0" indent="0" algn="just">
              <a:buNone/>
            </a:pPr>
            <a:r>
              <a:rPr lang="en-GB" sz="2400" b="0" i="0" u="none" strike="noStrike" baseline="0" dirty="0"/>
              <a:t>	EA = (R)</a:t>
            </a:r>
            <a:endParaRPr lang="en-GB" sz="2400" b="0" i="0" u="none" strike="noStrike" baseline="0" dirty="0">
              <a:solidFill>
                <a:srgbClr val="000000"/>
              </a:solidFill>
            </a:endParaRPr>
          </a:p>
          <a:p>
            <a:pPr algn="just"/>
            <a:r>
              <a:rPr lang="en-GB" sz="2400" b="0" i="0" u="none" strike="noStrike" baseline="0" dirty="0">
                <a:solidFill>
                  <a:srgbClr val="000000"/>
                </a:solidFill>
              </a:rPr>
              <a:t>The advantages and limitations of register indirect addressing are basically the same as for indirect addressing. In both cases, the address space limitation (limited range of addresses) of the address field is overcome by having that field refer to a word length location containing an address. In addition, register indirect addressing uses one less memory reference than indirect addressing.</a:t>
            </a:r>
          </a:p>
        </p:txBody>
      </p:sp>
    </p:spTree>
    <p:extLst>
      <p:ext uri="{BB962C8B-B14F-4D97-AF65-F5344CB8AC3E}">
        <p14:creationId xmlns:p14="http://schemas.microsoft.com/office/powerpoint/2010/main" val="3645044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77D8-0D9B-669D-0871-69128605DAB5}"/>
              </a:ext>
            </a:extLst>
          </p:cNvPr>
          <p:cNvSpPr>
            <a:spLocks noGrp="1"/>
          </p:cNvSpPr>
          <p:nvPr>
            <p:ph type="title"/>
          </p:nvPr>
        </p:nvSpPr>
        <p:spPr/>
        <p:txBody>
          <a:bodyPr/>
          <a:lstStyle/>
          <a:p>
            <a:r>
              <a:rPr lang="en-GB" sz="4400" b="1" i="0" u="none" strike="noStrike" baseline="0" dirty="0"/>
              <a:t>Displacement Addressing</a:t>
            </a:r>
            <a:br>
              <a:rPr lang="en-GB" sz="4400" b="1" i="0" u="none" strike="noStrike" baseline="0" dirty="0"/>
            </a:br>
            <a:endParaRPr lang="en-GB" dirty="0"/>
          </a:p>
        </p:txBody>
      </p:sp>
      <p:sp>
        <p:nvSpPr>
          <p:cNvPr id="3" name="Content Placeholder 2">
            <a:extLst>
              <a:ext uri="{FF2B5EF4-FFF2-40B4-BE49-F238E27FC236}">
                <a16:creationId xmlns:a16="http://schemas.microsoft.com/office/drawing/2014/main" id="{4100FEAD-A964-8993-4DC7-7084CF90133D}"/>
              </a:ext>
            </a:extLst>
          </p:cNvPr>
          <p:cNvSpPr>
            <a:spLocks noGrp="1"/>
          </p:cNvSpPr>
          <p:nvPr>
            <p:ph idx="1"/>
          </p:nvPr>
        </p:nvSpPr>
        <p:spPr/>
        <p:txBody>
          <a:bodyPr>
            <a:normAutofit/>
          </a:bodyPr>
          <a:lstStyle/>
          <a:p>
            <a:pPr algn="just"/>
            <a:r>
              <a:rPr lang="en-GB" sz="2400" b="0" i="0" u="none" strike="noStrike" baseline="0" dirty="0">
                <a:solidFill>
                  <a:srgbClr val="000000"/>
                </a:solidFill>
              </a:rPr>
              <a:t>A very powerful mode of addressing combines the capabilities of direct addressing and register indirect addressing. It is known by a variety of names depending on the context of its use, but the basic mechanism is the same. This is referred to as </a:t>
            </a:r>
            <a:r>
              <a:rPr lang="en-GB" sz="2400" b="0" i="1" u="none" strike="noStrike" baseline="0" dirty="0">
                <a:solidFill>
                  <a:srgbClr val="000000"/>
                </a:solidFill>
              </a:rPr>
              <a:t>displacement addressing:</a:t>
            </a:r>
          </a:p>
          <a:p>
            <a:pPr marL="0" indent="0" algn="just">
              <a:buNone/>
            </a:pPr>
            <a:r>
              <a:rPr lang="en-GB" sz="1800" b="0" i="0" u="none" strike="noStrike" baseline="0" dirty="0">
                <a:latin typeface="TimesTen-Roman"/>
              </a:rPr>
              <a:t>		</a:t>
            </a:r>
            <a:r>
              <a:rPr lang="en-GB" b="0" i="0" u="none" strike="noStrike" baseline="0" dirty="0"/>
              <a:t>EA = A + (R)</a:t>
            </a:r>
            <a:endParaRPr lang="en-GB" b="0" i="1" u="none" strike="noStrike" baseline="0" dirty="0">
              <a:solidFill>
                <a:srgbClr val="000000"/>
              </a:solidFill>
            </a:endParaRPr>
          </a:p>
          <a:p>
            <a:pPr algn="just"/>
            <a:r>
              <a:rPr lang="en-GB" sz="2400" b="0" i="0" u="none" strike="noStrike" baseline="0" dirty="0">
                <a:solidFill>
                  <a:srgbClr val="000000"/>
                </a:solidFill>
              </a:rPr>
              <a:t>Displacement addressing requires that the instruction have two address fields, at least one of which is explicit. The value contained in one address field (value = A) </a:t>
            </a:r>
            <a:r>
              <a:rPr lang="en-GB" sz="2400" b="0" i="0" u="none" strike="noStrike" baseline="0" dirty="0"/>
              <a:t>is used directly. The other address field, or an implicit reference based on opcode, refers to a register whose contents are added to A to produce the effective address.</a:t>
            </a:r>
          </a:p>
          <a:p>
            <a:endParaRPr lang="en-GB" dirty="0"/>
          </a:p>
        </p:txBody>
      </p:sp>
    </p:spTree>
    <p:extLst>
      <p:ext uri="{BB962C8B-B14F-4D97-AF65-F5344CB8AC3E}">
        <p14:creationId xmlns:p14="http://schemas.microsoft.com/office/powerpoint/2010/main" val="3670045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7493-EDEF-1E84-72AF-A182B0F7F441}"/>
              </a:ext>
            </a:extLst>
          </p:cNvPr>
          <p:cNvSpPr>
            <a:spLocks noGrp="1"/>
          </p:cNvSpPr>
          <p:nvPr>
            <p:ph type="title"/>
          </p:nvPr>
        </p:nvSpPr>
        <p:spPr/>
        <p:txBody>
          <a:bodyPr/>
          <a:lstStyle/>
          <a:p>
            <a:r>
              <a:rPr lang="en-GB" b="1" dirty="0"/>
              <a:t>Stack Addressing</a:t>
            </a:r>
          </a:p>
        </p:txBody>
      </p:sp>
      <p:sp>
        <p:nvSpPr>
          <p:cNvPr id="3" name="Content Placeholder 2">
            <a:extLst>
              <a:ext uri="{FF2B5EF4-FFF2-40B4-BE49-F238E27FC236}">
                <a16:creationId xmlns:a16="http://schemas.microsoft.com/office/drawing/2014/main" id="{237E6B60-F040-1970-0D59-0651DF2F626B}"/>
              </a:ext>
            </a:extLst>
          </p:cNvPr>
          <p:cNvSpPr>
            <a:spLocks noGrp="1"/>
          </p:cNvSpPr>
          <p:nvPr>
            <p:ph idx="1"/>
          </p:nvPr>
        </p:nvSpPr>
        <p:spPr/>
        <p:txBody>
          <a:bodyPr/>
          <a:lstStyle/>
          <a:p>
            <a:pPr algn="l"/>
            <a:r>
              <a:rPr lang="en-GB" sz="1800" b="0" i="0" u="none" strike="noStrike" baseline="0" dirty="0">
                <a:latin typeface="TimesTen-Roman"/>
              </a:rPr>
              <a:t>The final addressing mode that we consider is stack addressing. A stack is a linear array of locations. It is sometimes referred to as a </a:t>
            </a:r>
            <a:r>
              <a:rPr lang="en-GB" sz="1800" b="0" i="1" u="none" strike="noStrike" baseline="0" dirty="0">
                <a:latin typeface="TimesTen-Italic"/>
              </a:rPr>
              <a:t>pushdown list </a:t>
            </a:r>
            <a:r>
              <a:rPr lang="en-GB" sz="1800" b="0" i="0" u="none" strike="noStrike" baseline="0" dirty="0">
                <a:latin typeface="TimesTen-Roman"/>
              </a:rPr>
              <a:t>or </a:t>
            </a:r>
            <a:r>
              <a:rPr lang="en-GB" sz="1800" b="0" i="1" u="none" strike="noStrike" baseline="0" dirty="0">
                <a:latin typeface="TimesTen-Italic"/>
              </a:rPr>
              <a:t>last-in-first-out queue. </a:t>
            </a:r>
            <a:r>
              <a:rPr lang="en-GB" sz="1800" b="0" i="0" u="none" strike="noStrike" baseline="0" dirty="0">
                <a:latin typeface="TimesTen-Roman"/>
              </a:rPr>
              <a:t>The stack is a reserved block of locations.</a:t>
            </a:r>
          </a:p>
          <a:p>
            <a:pPr algn="l"/>
            <a:r>
              <a:rPr lang="en-GB" sz="1800" b="0" i="0" u="none" strike="noStrike" baseline="0" dirty="0">
                <a:latin typeface="TimesTen-Roman"/>
              </a:rPr>
              <a:t>Items are appended to the top of the stack so that, at any given time, the block is partially filled. Associated with the stack is a pointer whose value is the address of the top of the stack. Alternatively, the top two elements of the stack may be in processor registers, in which case the stack pointer references the third element to the stack. The stack pointer is maintained in a register. Thus, references to stack locations in memory are in fact register indirect addresses. </a:t>
            </a:r>
          </a:p>
          <a:p>
            <a:pPr algn="l"/>
            <a:r>
              <a:rPr lang="en-GB" sz="1800" b="0" i="0" u="none" strike="noStrike" baseline="0" dirty="0">
                <a:latin typeface="TimesTen-Roman"/>
              </a:rPr>
              <a:t>The stack mode of addressing is a form of implied addressing. The machine instructions need not include a memory reference but implicitly operate on the top of the stack.</a:t>
            </a:r>
            <a:endParaRPr lang="en-GB" dirty="0"/>
          </a:p>
        </p:txBody>
      </p:sp>
    </p:spTree>
    <p:extLst>
      <p:ext uri="{BB962C8B-B14F-4D97-AF65-F5344CB8AC3E}">
        <p14:creationId xmlns:p14="http://schemas.microsoft.com/office/powerpoint/2010/main" val="2188468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F448-F03C-1FCF-E28C-F7ACD514FB38}"/>
              </a:ext>
            </a:extLst>
          </p:cNvPr>
          <p:cNvSpPr>
            <a:spLocks noGrp="1"/>
          </p:cNvSpPr>
          <p:nvPr>
            <p:ph type="title"/>
          </p:nvPr>
        </p:nvSpPr>
        <p:spPr/>
        <p:txBody>
          <a:bodyPr/>
          <a:lstStyle/>
          <a:p>
            <a:r>
              <a:rPr lang="en-GB" b="1" dirty="0"/>
              <a:t>CPU Structure and Functions</a:t>
            </a:r>
          </a:p>
        </p:txBody>
      </p:sp>
      <p:sp>
        <p:nvSpPr>
          <p:cNvPr id="3" name="Content Placeholder 2">
            <a:extLst>
              <a:ext uri="{FF2B5EF4-FFF2-40B4-BE49-F238E27FC236}">
                <a16:creationId xmlns:a16="http://schemas.microsoft.com/office/drawing/2014/main" id="{F01E587E-4C6B-1F76-B85B-13DACC7E628F}"/>
              </a:ext>
            </a:extLst>
          </p:cNvPr>
          <p:cNvSpPr>
            <a:spLocks noGrp="1"/>
          </p:cNvSpPr>
          <p:nvPr>
            <p:ph idx="1"/>
          </p:nvPr>
        </p:nvSpPr>
        <p:spPr/>
        <p:txBody>
          <a:bodyPr>
            <a:normAutofit/>
          </a:bodyPr>
          <a:lstStyle/>
          <a:p>
            <a:pPr marL="0" indent="0" algn="l">
              <a:buNone/>
            </a:pPr>
            <a:r>
              <a:rPr lang="en-GB" sz="2000" b="0" i="0" u="none" strike="noStrike" baseline="0" dirty="0"/>
              <a:t>To understand the organization of the processor, let us consider the requirements placed on the processor.</a:t>
            </a:r>
          </a:p>
          <a:p>
            <a:r>
              <a:rPr lang="en-GB" sz="2000" b="1" i="0" u="none" strike="noStrike" baseline="0" dirty="0"/>
              <a:t>Fetch instruction: </a:t>
            </a:r>
            <a:r>
              <a:rPr lang="en-GB" sz="2000" b="0" i="0" u="none" strike="noStrike" baseline="0" dirty="0"/>
              <a:t>The processor reads an instruction from memory (register, cache, main memory).</a:t>
            </a:r>
          </a:p>
          <a:p>
            <a:pPr algn="l"/>
            <a:r>
              <a:rPr lang="en-GB" sz="2000" b="1" i="0" u="none" strike="noStrike" baseline="0" dirty="0"/>
              <a:t>Interpret instruction: </a:t>
            </a:r>
            <a:r>
              <a:rPr lang="en-GB" sz="2000" b="0" i="0" u="none" strike="noStrike" baseline="0" dirty="0"/>
              <a:t>The instruction is decoded to determine what action is required.</a:t>
            </a:r>
          </a:p>
          <a:p>
            <a:pPr algn="l"/>
            <a:r>
              <a:rPr lang="en-GB" sz="2000" b="1" i="0" u="none" strike="noStrike" baseline="0" dirty="0"/>
              <a:t>Fetch data: </a:t>
            </a:r>
            <a:r>
              <a:rPr lang="en-GB" sz="2000" b="0" i="0" u="none" strike="noStrike" baseline="0" dirty="0"/>
              <a:t>The execution of an instruction may require reading data from memory or an I/O module.</a:t>
            </a:r>
          </a:p>
          <a:p>
            <a:pPr algn="l"/>
            <a:r>
              <a:rPr lang="en-GB" sz="2000" b="1" i="0" u="none" strike="noStrike" baseline="0" dirty="0"/>
              <a:t>Process data: </a:t>
            </a:r>
            <a:r>
              <a:rPr lang="en-GB" sz="2000" b="0" i="0" u="none" strike="noStrike" baseline="0" dirty="0"/>
              <a:t>The execution of an instruction may require performing some arithmetic or logical operation on data.</a:t>
            </a:r>
          </a:p>
          <a:p>
            <a:pPr algn="l"/>
            <a:r>
              <a:rPr lang="en-GB" sz="2000" b="1" i="0" u="none" strike="noStrike" baseline="0" dirty="0"/>
              <a:t>Write data: </a:t>
            </a:r>
            <a:r>
              <a:rPr lang="en-GB" sz="2000" b="0" i="0" u="none" strike="noStrike" baseline="0" dirty="0"/>
              <a:t>The results of an execution may require writing data to memory or an I/O module.</a:t>
            </a:r>
          </a:p>
        </p:txBody>
      </p:sp>
    </p:spTree>
    <p:extLst>
      <p:ext uri="{BB962C8B-B14F-4D97-AF65-F5344CB8AC3E}">
        <p14:creationId xmlns:p14="http://schemas.microsoft.com/office/powerpoint/2010/main" val="4252697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803B-5D44-C374-B78D-1F59043B1F60}"/>
              </a:ext>
            </a:extLst>
          </p:cNvPr>
          <p:cNvSpPr>
            <a:spLocks noGrp="1"/>
          </p:cNvSpPr>
          <p:nvPr>
            <p:ph type="title"/>
          </p:nvPr>
        </p:nvSpPr>
        <p:spPr/>
        <p:txBody>
          <a:bodyPr/>
          <a:lstStyle/>
          <a:p>
            <a:r>
              <a:rPr lang="en-GB" b="1" dirty="0"/>
              <a:t>CPU Structure and Functions</a:t>
            </a:r>
            <a:endParaRPr lang="en-GB" dirty="0"/>
          </a:p>
        </p:txBody>
      </p:sp>
      <p:sp>
        <p:nvSpPr>
          <p:cNvPr id="3" name="Content Placeholder 2">
            <a:extLst>
              <a:ext uri="{FF2B5EF4-FFF2-40B4-BE49-F238E27FC236}">
                <a16:creationId xmlns:a16="http://schemas.microsoft.com/office/drawing/2014/main" id="{8CAA5C56-BDC7-40F6-6D42-E9AB82593C5C}"/>
              </a:ext>
            </a:extLst>
          </p:cNvPr>
          <p:cNvSpPr>
            <a:spLocks noGrp="1"/>
          </p:cNvSpPr>
          <p:nvPr>
            <p:ph idx="1"/>
          </p:nvPr>
        </p:nvSpPr>
        <p:spPr/>
        <p:txBody>
          <a:bodyPr>
            <a:normAutofit/>
          </a:bodyPr>
          <a:lstStyle/>
          <a:p>
            <a:pPr algn="just"/>
            <a:r>
              <a:rPr lang="en-GB" sz="2000" b="0" i="0" u="none" strike="noStrike" baseline="0" dirty="0">
                <a:solidFill>
                  <a:srgbClr val="000000"/>
                </a:solidFill>
                <a:latin typeface="TimesTen-Roman"/>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a:t>
            </a:r>
          </a:p>
          <a:p>
            <a:pPr algn="just"/>
            <a:r>
              <a:rPr lang="en-GB" sz="2000" b="0" i="0" u="none" strike="noStrike" baseline="0" dirty="0">
                <a:solidFill>
                  <a:srgbClr val="000000"/>
                </a:solidFill>
                <a:latin typeface="TimesTen-Roman"/>
              </a:rPr>
              <a:t>We can recall that the major components of the processor are an </a:t>
            </a:r>
            <a:r>
              <a:rPr lang="en-GB" sz="2000" b="0" i="1" u="none" strike="noStrike" baseline="0" dirty="0">
                <a:solidFill>
                  <a:srgbClr val="000000"/>
                </a:solidFill>
                <a:latin typeface="TimesTen-Italic"/>
              </a:rPr>
              <a:t>arithmetic and logic unit </a:t>
            </a:r>
            <a:r>
              <a:rPr lang="en-GB" sz="2000" b="0" i="0" u="none" strike="noStrike" baseline="0" dirty="0">
                <a:solidFill>
                  <a:srgbClr val="000000"/>
                </a:solidFill>
                <a:latin typeface="TimesTen-Roman"/>
              </a:rPr>
              <a:t>(ALU) and a </a:t>
            </a:r>
            <a:r>
              <a:rPr lang="en-GB" sz="2000" b="0" i="1" u="none" strike="noStrike" baseline="0" dirty="0">
                <a:solidFill>
                  <a:srgbClr val="000000"/>
                </a:solidFill>
                <a:latin typeface="TimesTen-Italic"/>
              </a:rPr>
              <a:t>control unit </a:t>
            </a:r>
            <a:r>
              <a:rPr lang="en-GB" sz="2000" b="0" i="0" u="none" strike="noStrike" baseline="0" dirty="0">
                <a:solidFill>
                  <a:srgbClr val="000000"/>
                </a:solidFill>
                <a:latin typeface="TimesTen-Roman"/>
              </a:rPr>
              <a:t>(CU).  The ALU does the actual computation or processing of </a:t>
            </a:r>
            <a:r>
              <a:rPr lang="en-GB" sz="2000" b="0" i="0" u="none" strike="noStrike" baseline="0" dirty="0" err="1">
                <a:solidFill>
                  <a:srgbClr val="000000"/>
                </a:solidFill>
                <a:latin typeface="TimesTen-Roman"/>
              </a:rPr>
              <a:t>data.The</a:t>
            </a:r>
            <a:r>
              <a:rPr lang="en-GB" sz="2000" b="0" i="0" u="none" strike="noStrike" baseline="0" dirty="0">
                <a:solidFill>
                  <a:srgbClr val="000000"/>
                </a:solidFill>
                <a:latin typeface="TimesTen-Roman"/>
              </a:rPr>
              <a:t> control unit controls the movement of data and instructions into and out of the processor and controls the operation of the ALU. In addition, a minimal internal memory, consisting of a set of storage locations, called </a:t>
            </a:r>
            <a:r>
              <a:rPr lang="en-GB" sz="2000" b="0" i="1" u="none" strike="noStrike" baseline="0" dirty="0">
                <a:solidFill>
                  <a:srgbClr val="000000"/>
                </a:solidFill>
                <a:latin typeface="TimesTen-Italic"/>
              </a:rPr>
              <a:t>registers. </a:t>
            </a:r>
            <a:r>
              <a:rPr lang="en-GB" sz="2000" b="0" i="0" u="none" strike="noStrike" baseline="0" dirty="0">
                <a:solidFill>
                  <a:srgbClr val="000000"/>
                </a:solidFill>
                <a:latin typeface="TimesTen-Roman"/>
              </a:rPr>
              <a:t>The data transfer and logic control paths are indicated, including an element </a:t>
            </a:r>
            <a:r>
              <a:rPr lang="en-GB" sz="2000" b="0" i="0" u="none" strike="noStrike" baseline="0" dirty="0" err="1">
                <a:solidFill>
                  <a:srgbClr val="000000"/>
                </a:solidFill>
                <a:latin typeface="TimesTen-Roman"/>
              </a:rPr>
              <a:t>labeled</a:t>
            </a:r>
            <a:r>
              <a:rPr lang="en-GB" sz="2000" b="0" i="0" u="none" strike="noStrike" baseline="0" dirty="0">
                <a:solidFill>
                  <a:srgbClr val="000000"/>
                </a:solidFill>
                <a:latin typeface="TimesTen-Roman"/>
              </a:rPr>
              <a:t> </a:t>
            </a:r>
            <a:r>
              <a:rPr lang="en-GB" sz="2000" b="0" i="1" u="none" strike="noStrike" baseline="0" dirty="0">
                <a:solidFill>
                  <a:srgbClr val="000000"/>
                </a:solidFill>
                <a:latin typeface="TimesTen-Italic"/>
              </a:rPr>
              <a:t>internal processor bus. </a:t>
            </a:r>
            <a:r>
              <a:rPr lang="en-GB" sz="2000" b="0" i="0" u="none" strike="noStrike" baseline="0" dirty="0">
                <a:solidFill>
                  <a:srgbClr val="000000"/>
                </a:solidFill>
                <a:latin typeface="TimesTen-Roman"/>
              </a:rPr>
              <a:t>This element is needed to transfer data between the various registers and the ALU because the ALU operates only on data in the internal processor memory. </a:t>
            </a:r>
            <a:endParaRPr lang="en-GB" sz="2000" dirty="0"/>
          </a:p>
        </p:txBody>
      </p:sp>
    </p:spTree>
    <p:extLst>
      <p:ext uri="{BB962C8B-B14F-4D97-AF65-F5344CB8AC3E}">
        <p14:creationId xmlns:p14="http://schemas.microsoft.com/office/powerpoint/2010/main" val="229707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91D6-64AB-F24E-417E-E610C4CDB2D5}"/>
              </a:ext>
            </a:extLst>
          </p:cNvPr>
          <p:cNvSpPr>
            <a:spLocks noGrp="1"/>
          </p:cNvSpPr>
          <p:nvPr>
            <p:ph type="title"/>
          </p:nvPr>
        </p:nvSpPr>
        <p:spPr/>
        <p:txBody>
          <a:bodyPr/>
          <a:lstStyle/>
          <a:p>
            <a:r>
              <a:rPr lang="en-GB" b="1" dirty="0"/>
              <a:t>Instruction Cycle</a:t>
            </a:r>
          </a:p>
        </p:txBody>
      </p:sp>
      <p:sp>
        <p:nvSpPr>
          <p:cNvPr id="3" name="Content Placeholder 2">
            <a:extLst>
              <a:ext uri="{FF2B5EF4-FFF2-40B4-BE49-F238E27FC236}">
                <a16:creationId xmlns:a16="http://schemas.microsoft.com/office/drawing/2014/main" id="{50E6072E-1349-E8DC-05DD-6C6B33AB3799}"/>
              </a:ext>
            </a:extLst>
          </p:cNvPr>
          <p:cNvSpPr>
            <a:spLocks noGrp="1"/>
          </p:cNvSpPr>
          <p:nvPr>
            <p:ph idx="1"/>
          </p:nvPr>
        </p:nvSpPr>
        <p:spPr>
          <a:xfrm>
            <a:off x="838200" y="1825625"/>
            <a:ext cx="3991932" cy="4351338"/>
          </a:xfrm>
        </p:spPr>
        <p:txBody>
          <a:bodyPr/>
          <a:lstStyle/>
          <a:p>
            <a:pPr marL="0" indent="0" algn="l">
              <a:buNone/>
            </a:pPr>
            <a:r>
              <a:rPr lang="en-GB" sz="1800" b="0" i="0" u="none" strike="noStrike" baseline="0" dirty="0">
                <a:solidFill>
                  <a:srgbClr val="000000"/>
                </a:solidFill>
                <a:latin typeface="TimesTen-Roman"/>
              </a:rPr>
              <a:t>An instruction cycle includes the following stages:</a:t>
            </a:r>
          </a:p>
          <a:p>
            <a:pPr algn="l"/>
            <a:r>
              <a:rPr lang="en-GB" sz="1800" b="1" i="0" u="none" strike="noStrike" baseline="0" dirty="0">
                <a:solidFill>
                  <a:srgbClr val="000000"/>
                </a:solidFill>
                <a:latin typeface="TimesTen-Bold"/>
              </a:rPr>
              <a:t>Fetch: </a:t>
            </a:r>
            <a:r>
              <a:rPr lang="en-GB" sz="1800" b="0" i="0" u="none" strike="noStrike" baseline="0" dirty="0">
                <a:solidFill>
                  <a:srgbClr val="000000"/>
                </a:solidFill>
                <a:latin typeface="TimesTen-Roman"/>
              </a:rPr>
              <a:t>Read the next instruction from memory into the processor.</a:t>
            </a:r>
          </a:p>
          <a:p>
            <a:pPr algn="l"/>
            <a:r>
              <a:rPr lang="en-GB" sz="1800" b="1" i="0" u="none" strike="noStrike" baseline="0" dirty="0">
                <a:solidFill>
                  <a:srgbClr val="000000"/>
                </a:solidFill>
                <a:latin typeface="TimesTen-Bold"/>
              </a:rPr>
              <a:t>Execute: </a:t>
            </a:r>
            <a:r>
              <a:rPr lang="en-GB" sz="1800" b="0" i="0" u="none" strike="noStrike" baseline="0" dirty="0">
                <a:solidFill>
                  <a:srgbClr val="000000"/>
                </a:solidFill>
                <a:latin typeface="TimesTen-Roman"/>
              </a:rPr>
              <a:t>Interpret the opcode and perform the indicated operation.</a:t>
            </a:r>
          </a:p>
          <a:p>
            <a:pPr algn="l"/>
            <a:r>
              <a:rPr lang="en-GB" sz="1800" b="1" i="0" u="none" strike="noStrike" baseline="0" dirty="0">
                <a:solidFill>
                  <a:srgbClr val="000000"/>
                </a:solidFill>
                <a:latin typeface="TimesTen-Bold"/>
              </a:rPr>
              <a:t>Interrupt: </a:t>
            </a:r>
            <a:r>
              <a:rPr lang="en-GB" sz="1800" b="0" i="0" u="none" strike="noStrike" baseline="0" dirty="0">
                <a:solidFill>
                  <a:srgbClr val="000000"/>
                </a:solidFill>
                <a:latin typeface="TimesTen-Roman"/>
              </a:rPr>
              <a:t>If interrupts are enabled and an interrupt has occurred, save the current process state and service the interrupt.</a:t>
            </a:r>
            <a:endParaRPr lang="en-GB" dirty="0"/>
          </a:p>
        </p:txBody>
      </p:sp>
      <p:pic>
        <p:nvPicPr>
          <p:cNvPr id="5" name="Picture 4">
            <a:extLst>
              <a:ext uri="{FF2B5EF4-FFF2-40B4-BE49-F238E27FC236}">
                <a16:creationId xmlns:a16="http://schemas.microsoft.com/office/drawing/2014/main" id="{375D02CF-C180-AC36-EC02-C7B6EC97E7BE}"/>
              </a:ext>
            </a:extLst>
          </p:cNvPr>
          <p:cNvPicPr>
            <a:picLocks noChangeAspect="1"/>
          </p:cNvPicPr>
          <p:nvPr/>
        </p:nvPicPr>
        <p:blipFill rotWithShape="1">
          <a:blip r:embed="rId2"/>
          <a:srcRect l="41003" t="15085" r="40238" b="61868"/>
          <a:stretch/>
        </p:blipFill>
        <p:spPr bwMode="auto">
          <a:xfrm>
            <a:off x="5235032" y="1519032"/>
            <a:ext cx="5978400" cy="392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0532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2C4-EC4E-9F38-6271-CF213C456BF2}"/>
              </a:ext>
            </a:extLst>
          </p:cNvPr>
          <p:cNvSpPr>
            <a:spLocks noGrp="1"/>
          </p:cNvSpPr>
          <p:nvPr>
            <p:ph type="title"/>
          </p:nvPr>
        </p:nvSpPr>
        <p:spPr/>
        <p:txBody>
          <a:bodyPr/>
          <a:lstStyle/>
          <a:p>
            <a:r>
              <a:rPr lang="en-GB" b="1" dirty="0"/>
              <a:t>CPU -Registers</a:t>
            </a:r>
            <a:endParaRPr lang="en-GB" dirty="0"/>
          </a:p>
        </p:txBody>
      </p:sp>
      <p:sp>
        <p:nvSpPr>
          <p:cNvPr id="3" name="Content Placeholder 2">
            <a:extLst>
              <a:ext uri="{FF2B5EF4-FFF2-40B4-BE49-F238E27FC236}">
                <a16:creationId xmlns:a16="http://schemas.microsoft.com/office/drawing/2014/main" id="{EDECCFFD-7199-6070-03B6-E5229766D818}"/>
              </a:ext>
            </a:extLst>
          </p:cNvPr>
          <p:cNvSpPr>
            <a:spLocks noGrp="1"/>
          </p:cNvSpPr>
          <p:nvPr>
            <p:ph idx="1"/>
          </p:nvPr>
        </p:nvSpPr>
        <p:spPr/>
        <p:txBody>
          <a:bodyPr>
            <a:normAutofit fontScale="92500" lnSpcReduction="20000"/>
          </a:bodyPr>
          <a:lstStyle/>
          <a:p>
            <a:pPr algn="just"/>
            <a:r>
              <a:rPr lang="en-GB" sz="2800" b="1" dirty="0"/>
              <a:t>MAR</a:t>
            </a:r>
            <a:r>
              <a:rPr lang="en-GB" sz="2800" dirty="0"/>
              <a:t>: - The Memory address register holds memory addresses of data and instructions. This register is used to access data and instructions from the memory during the execution phase of an instruction. Suppose the CPU wants to store some data in the memory or to read the data from the memory, it places the address of the required memory location in the MAR. </a:t>
            </a:r>
          </a:p>
          <a:p>
            <a:pPr algn="just"/>
            <a:r>
              <a:rPr lang="en-GB" sz="2800" b="1" dirty="0"/>
              <a:t>MBR</a:t>
            </a:r>
            <a:r>
              <a:rPr lang="en-GB" sz="2800" dirty="0"/>
              <a:t>: - The Memory buffer register (MBR) holds the contents of data or instruction read from, or written to the memory. This register is used to store data/instructions coming from the memory or going to the memory. </a:t>
            </a:r>
          </a:p>
          <a:p>
            <a:pPr algn="just"/>
            <a:r>
              <a:rPr lang="en-GB" sz="2800" b="1" dirty="0"/>
              <a:t>MDR</a:t>
            </a:r>
            <a:r>
              <a:rPr lang="en-GB" sz="2800" dirty="0"/>
              <a:t>:-Memory Data Register (MDR) is the register of a computer’s control unit that contains the data to be stored in the computer storage (e.g. RAM), or the data after a fetch from the computer storage. It acts as a buffer and holds anything that is copied from the memory ready for use by the processor.</a:t>
            </a:r>
          </a:p>
        </p:txBody>
      </p:sp>
    </p:spTree>
    <p:extLst>
      <p:ext uri="{BB962C8B-B14F-4D97-AF65-F5344CB8AC3E}">
        <p14:creationId xmlns:p14="http://schemas.microsoft.com/office/powerpoint/2010/main" val="22609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BEF7-FF9D-0D2D-FFE9-927A2DE7201E}"/>
              </a:ext>
            </a:extLst>
          </p:cNvPr>
          <p:cNvSpPr>
            <a:spLocks noGrp="1"/>
          </p:cNvSpPr>
          <p:nvPr>
            <p:ph type="title"/>
          </p:nvPr>
        </p:nvSpPr>
        <p:spPr/>
        <p:txBody>
          <a:bodyPr/>
          <a:lstStyle/>
          <a:p>
            <a:r>
              <a:rPr lang="en-GB" b="1" dirty="0"/>
              <a:t>CPU – Internal Communication (Buses)</a:t>
            </a:r>
          </a:p>
        </p:txBody>
      </p:sp>
      <p:sp>
        <p:nvSpPr>
          <p:cNvPr id="3" name="Content Placeholder 2">
            <a:extLst>
              <a:ext uri="{FF2B5EF4-FFF2-40B4-BE49-F238E27FC236}">
                <a16:creationId xmlns:a16="http://schemas.microsoft.com/office/drawing/2014/main" id="{D4A6B773-461A-4176-9EA2-F3398F180F9D}"/>
              </a:ext>
            </a:extLst>
          </p:cNvPr>
          <p:cNvSpPr>
            <a:spLocks noGrp="1"/>
          </p:cNvSpPr>
          <p:nvPr>
            <p:ph idx="1"/>
          </p:nvPr>
        </p:nvSpPr>
        <p:spPr/>
        <p:txBody>
          <a:bodyPr>
            <a:normAutofit fontScale="77500" lnSpcReduction="20000"/>
          </a:bodyPr>
          <a:lstStyle/>
          <a:p>
            <a:pPr marL="0" indent="0">
              <a:buNone/>
            </a:pPr>
            <a:r>
              <a:rPr lang="en-GB" dirty="0"/>
              <a:t>There are two types of communication within the CPU.</a:t>
            </a:r>
          </a:p>
          <a:p>
            <a:pPr marL="0" indent="0">
              <a:buNone/>
            </a:pPr>
            <a:r>
              <a:rPr lang="en-GB" dirty="0"/>
              <a:t>1. Processor-to-memory communication </a:t>
            </a:r>
          </a:p>
          <a:p>
            <a:pPr marL="0" indent="0">
              <a:buNone/>
            </a:pPr>
            <a:r>
              <a:rPr lang="en-GB" dirty="0"/>
              <a:t>2. Processor to I/O device </a:t>
            </a:r>
          </a:p>
          <a:p>
            <a:pPr marL="0" indent="0" algn="just">
              <a:buNone/>
            </a:pPr>
            <a:r>
              <a:rPr lang="en-GB" b="1" dirty="0"/>
              <a:t>Communication Bus Architecture:- </a:t>
            </a:r>
            <a:r>
              <a:rPr lang="en-GB" dirty="0"/>
              <a:t>A bus is a set of wires that is used to connect the different internal components of a computer system for transferring data, address, and control. There may be several buses in a computer system, they are broadly divided into categories. </a:t>
            </a:r>
          </a:p>
          <a:p>
            <a:r>
              <a:rPr lang="en-GB" dirty="0"/>
              <a:t>Serial Bus </a:t>
            </a:r>
          </a:p>
          <a:p>
            <a:r>
              <a:rPr lang="en-GB" dirty="0"/>
              <a:t>Parallel Bus </a:t>
            </a:r>
          </a:p>
          <a:p>
            <a:pPr marL="0" indent="0" algn="just">
              <a:buNone/>
            </a:pPr>
            <a:r>
              <a:rPr lang="en-GB" dirty="0"/>
              <a:t>The speed of any type of bus is measured in terms of the number of bits transferred per second, between two components. In a Serial Bus, only one bit of data is transferred at a time, to the various hardware components. In a Parallel Bus, several bits of data can be transferred at a time, among the various hardware components.</a:t>
            </a:r>
          </a:p>
        </p:txBody>
      </p:sp>
    </p:spTree>
    <p:extLst>
      <p:ext uri="{BB962C8B-B14F-4D97-AF65-F5344CB8AC3E}">
        <p14:creationId xmlns:p14="http://schemas.microsoft.com/office/powerpoint/2010/main" val="4194359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FCA2-4291-7541-97E6-C453A15D35E2}"/>
              </a:ext>
            </a:extLst>
          </p:cNvPr>
          <p:cNvSpPr>
            <a:spLocks noGrp="1"/>
          </p:cNvSpPr>
          <p:nvPr>
            <p:ph type="title"/>
          </p:nvPr>
        </p:nvSpPr>
        <p:spPr/>
        <p:txBody>
          <a:bodyPr/>
          <a:lstStyle/>
          <a:p>
            <a:r>
              <a:rPr lang="en-GB" b="1" dirty="0"/>
              <a:t>Control Bus</a:t>
            </a:r>
          </a:p>
        </p:txBody>
      </p:sp>
      <p:sp>
        <p:nvSpPr>
          <p:cNvPr id="3" name="Content Placeholder 2">
            <a:extLst>
              <a:ext uri="{FF2B5EF4-FFF2-40B4-BE49-F238E27FC236}">
                <a16:creationId xmlns:a16="http://schemas.microsoft.com/office/drawing/2014/main" id="{60BCE56C-B65A-4857-4FA5-A8745838A909}"/>
              </a:ext>
            </a:extLst>
          </p:cNvPr>
          <p:cNvSpPr>
            <a:spLocks noGrp="1"/>
          </p:cNvSpPr>
          <p:nvPr>
            <p:ph idx="1"/>
          </p:nvPr>
        </p:nvSpPr>
        <p:spPr>
          <a:xfrm>
            <a:off x="838200" y="1825625"/>
            <a:ext cx="3760051" cy="4351338"/>
          </a:xfrm>
        </p:spPr>
        <p:txBody>
          <a:bodyPr>
            <a:normAutofit/>
          </a:bodyPr>
          <a:lstStyle/>
          <a:p>
            <a:r>
              <a:rPr lang="en-GB" dirty="0"/>
              <a:t>Based on the type of data it carries the Control Bus manages the transfer of data and address among various components by transferring appropriate control signals.</a:t>
            </a:r>
          </a:p>
        </p:txBody>
      </p:sp>
      <p:pic>
        <p:nvPicPr>
          <p:cNvPr id="5" name="Picture 4">
            <a:extLst>
              <a:ext uri="{FF2B5EF4-FFF2-40B4-BE49-F238E27FC236}">
                <a16:creationId xmlns:a16="http://schemas.microsoft.com/office/drawing/2014/main" id="{DD9B09D3-41BC-20EB-DFF5-11A4B9328B39}"/>
              </a:ext>
            </a:extLst>
          </p:cNvPr>
          <p:cNvPicPr>
            <a:picLocks noChangeAspect="1"/>
          </p:cNvPicPr>
          <p:nvPr/>
        </p:nvPicPr>
        <p:blipFill rotWithShape="1">
          <a:blip r:embed="rId2"/>
          <a:srcRect l="41757" t="29071" r="24568" b="31958"/>
          <a:stretch/>
        </p:blipFill>
        <p:spPr bwMode="auto">
          <a:xfrm>
            <a:off x="4852062" y="1901152"/>
            <a:ext cx="6072611" cy="37543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430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9DAD-F86E-EF2D-FEC8-355685A91A68}"/>
              </a:ext>
            </a:extLst>
          </p:cNvPr>
          <p:cNvSpPr>
            <a:spLocks noGrp="1"/>
          </p:cNvSpPr>
          <p:nvPr>
            <p:ph type="title"/>
          </p:nvPr>
        </p:nvSpPr>
        <p:spPr/>
        <p:txBody>
          <a:bodyPr/>
          <a:lstStyle/>
          <a:p>
            <a:r>
              <a:rPr lang="en-GB" b="1" dirty="0"/>
              <a:t>Data Bus</a:t>
            </a:r>
          </a:p>
        </p:txBody>
      </p:sp>
      <p:sp>
        <p:nvSpPr>
          <p:cNvPr id="3" name="Content Placeholder 2">
            <a:extLst>
              <a:ext uri="{FF2B5EF4-FFF2-40B4-BE49-F238E27FC236}">
                <a16:creationId xmlns:a16="http://schemas.microsoft.com/office/drawing/2014/main" id="{C069E469-89DE-7720-4AE9-2753DD8A0529}"/>
              </a:ext>
            </a:extLst>
          </p:cNvPr>
          <p:cNvSpPr>
            <a:spLocks noGrp="1"/>
          </p:cNvSpPr>
          <p:nvPr>
            <p:ph idx="1"/>
          </p:nvPr>
        </p:nvSpPr>
        <p:spPr/>
        <p:txBody>
          <a:bodyPr>
            <a:normAutofit fontScale="85000" lnSpcReduction="20000"/>
          </a:bodyPr>
          <a:lstStyle/>
          <a:p>
            <a:pPr algn="just"/>
            <a:r>
              <a:rPr lang="en-GB" dirty="0"/>
              <a:t>The Data Bus is used to transfer data between the different internal components. The speed of the data bus also affects the overall processing power of a computer system. The modern computer system uses 32-bit data buses for data transfer. This means that these buses can transfer 32 bits of data at a time. The data bus is implemented between the main memory and the processor of a computer system. </a:t>
            </a:r>
          </a:p>
          <a:p>
            <a:pPr algn="just"/>
            <a:r>
              <a:rPr lang="en-GB" dirty="0"/>
              <a:t>A bi-directional data bus allows the transfer of data in both directions. The data bus is generally bi-directional in nature in most computer systems.</a:t>
            </a:r>
          </a:p>
          <a:p>
            <a:pPr algn="just"/>
            <a:r>
              <a:rPr lang="en-GB" dirty="0"/>
              <a:t>The data bus carries the information read from or written to memory. It can be n-bit win width, where n is usually 8, 16, 32, or 64. For example, in a computer that is a 64-bit machine, the internal memory is organised with n=64. Every time a word is fetched from memory, each word is 64-bit. Finally, the control bus provides all the control signals such as the signal to indicate whether you are doing a read or a write operation to memory.</a:t>
            </a:r>
          </a:p>
        </p:txBody>
      </p:sp>
    </p:spTree>
    <p:extLst>
      <p:ext uri="{BB962C8B-B14F-4D97-AF65-F5344CB8AC3E}">
        <p14:creationId xmlns:p14="http://schemas.microsoft.com/office/powerpoint/2010/main" val="419921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CBA2-82F3-A489-5300-46DC97602DAC}"/>
              </a:ext>
            </a:extLst>
          </p:cNvPr>
          <p:cNvSpPr>
            <a:spLocks noGrp="1"/>
          </p:cNvSpPr>
          <p:nvPr>
            <p:ph type="title"/>
          </p:nvPr>
        </p:nvSpPr>
        <p:spPr/>
        <p:txBody>
          <a:bodyPr/>
          <a:lstStyle/>
          <a:p>
            <a:r>
              <a:rPr lang="en-GB" b="1" dirty="0"/>
              <a:t>Address Bus</a:t>
            </a:r>
          </a:p>
        </p:txBody>
      </p:sp>
      <p:sp>
        <p:nvSpPr>
          <p:cNvPr id="3" name="Content Placeholder 2">
            <a:extLst>
              <a:ext uri="{FF2B5EF4-FFF2-40B4-BE49-F238E27FC236}">
                <a16:creationId xmlns:a16="http://schemas.microsoft.com/office/drawing/2014/main" id="{958F01FE-C93F-4119-BB9A-43E8666F20EE}"/>
              </a:ext>
            </a:extLst>
          </p:cNvPr>
          <p:cNvSpPr>
            <a:spLocks noGrp="1"/>
          </p:cNvSpPr>
          <p:nvPr>
            <p:ph idx="1"/>
          </p:nvPr>
        </p:nvSpPr>
        <p:spPr/>
        <p:txBody>
          <a:bodyPr>
            <a:normAutofit lnSpcReduction="10000"/>
          </a:bodyPr>
          <a:lstStyle/>
          <a:p>
            <a:pPr algn="just"/>
            <a:r>
              <a:rPr lang="en-GB" dirty="0"/>
              <a:t>The address bus is also known as the memory bus. It transfers the memory address for reading and writes memory operations. It contains many address lines that determine the range of memory addresses that can be referenced using the address bus. For Example, a 32-bit address bus can be used to reference 2 Memory locations. Like the data bus, the address bus can also be a serial or a parallel bus.</a:t>
            </a:r>
          </a:p>
          <a:p>
            <a:pPr algn="just"/>
            <a:r>
              <a:rPr lang="en-GB" dirty="0"/>
              <a:t>The address bus carries the location information or address of the memory. A K-bit address would allow 2k locations to be accessed and uniquely specified. The address bus is usually driven by the processor chip.</a:t>
            </a:r>
          </a:p>
        </p:txBody>
      </p:sp>
    </p:spTree>
    <p:extLst>
      <p:ext uri="{BB962C8B-B14F-4D97-AF65-F5344CB8AC3E}">
        <p14:creationId xmlns:p14="http://schemas.microsoft.com/office/powerpoint/2010/main" val="198700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4709</Words>
  <Application>Microsoft Office PowerPoint</Application>
  <PresentationFormat>Widescreen</PresentationFormat>
  <Paragraphs>193</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vt:lpstr>
      <vt:lpstr>Bembo-Bold</vt:lpstr>
      <vt:lpstr>Bembo-ExtraBold</vt:lpstr>
      <vt:lpstr>Calibri</vt:lpstr>
      <vt:lpstr>Calibri Light</vt:lpstr>
      <vt:lpstr>CoreTTI2k</vt:lpstr>
      <vt:lpstr>Optr2k</vt:lpstr>
      <vt:lpstr>Roboto</vt:lpstr>
      <vt:lpstr>Times New Roman</vt:lpstr>
      <vt:lpstr>TimesTen-Bold</vt:lpstr>
      <vt:lpstr>TimesTen-Italic</vt:lpstr>
      <vt:lpstr>TimesTen-Roman</vt:lpstr>
      <vt:lpstr>Office Theme</vt:lpstr>
      <vt:lpstr>Computer Architecture</vt:lpstr>
      <vt:lpstr>Central Processing Unit</vt:lpstr>
      <vt:lpstr>CPU - Registers</vt:lpstr>
      <vt:lpstr>CPU -Registers</vt:lpstr>
      <vt:lpstr>CPU -Registers</vt:lpstr>
      <vt:lpstr>CPU – Internal Communication (Buses)</vt:lpstr>
      <vt:lpstr>Control Bus</vt:lpstr>
      <vt:lpstr>Data Bus</vt:lpstr>
      <vt:lpstr>Address Bus</vt:lpstr>
      <vt:lpstr>Arithmetic logic unit (ALU) </vt:lpstr>
      <vt:lpstr>Control unit </vt:lpstr>
      <vt:lpstr>Connecting Processor to Memory</vt:lpstr>
      <vt:lpstr>Machine Instruction</vt:lpstr>
      <vt:lpstr>Machine Instruction</vt:lpstr>
      <vt:lpstr>Elements of a Machine Instruction </vt:lpstr>
      <vt:lpstr>Instruction Address</vt:lpstr>
      <vt:lpstr>Instruction Types </vt:lpstr>
      <vt:lpstr>Instruction Operations</vt:lpstr>
      <vt:lpstr>Instruction Operations</vt:lpstr>
      <vt:lpstr>n-Address Instructions</vt:lpstr>
      <vt:lpstr>Types of Operands</vt:lpstr>
      <vt:lpstr>Numbers</vt:lpstr>
      <vt:lpstr>Numbers</vt:lpstr>
      <vt:lpstr>Characters </vt:lpstr>
      <vt:lpstr>Characters</vt:lpstr>
      <vt:lpstr>Logical Data </vt:lpstr>
      <vt:lpstr>Types of Operations</vt:lpstr>
      <vt:lpstr>Common Instruction Set Operations</vt:lpstr>
      <vt:lpstr>Common Instruction Set Operations</vt:lpstr>
      <vt:lpstr>Common Instruction Set Operations</vt:lpstr>
      <vt:lpstr>Common Instruction Set Operations</vt:lpstr>
      <vt:lpstr>Common Instruction Set Operations</vt:lpstr>
      <vt:lpstr>Addressing Modes</vt:lpstr>
      <vt:lpstr>Addressing Modes</vt:lpstr>
      <vt:lpstr>Immediate Addressing </vt:lpstr>
      <vt:lpstr>Direct Addressing </vt:lpstr>
      <vt:lpstr>Indirect Addressing </vt:lpstr>
      <vt:lpstr>PowerPoint Presentation</vt:lpstr>
      <vt:lpstr>Register Addressing </vt:lpstr>
      <vt:lpstr>Register Indirect Addressing </vt:lpstr>
      <vt:lpstr>Displacement Addressing </vt:lpstr>
      <vt:lpstr>Stack Addressing</vt:lpstr>
      <vt:lpstr>CPU Structure and Functions</vt:lpstr>
      <vt:lpstr>CPU Structure and Functions</vt:lpstr>
      <vt:lpstr>Instruction Cycle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dc:title>
  <dc:creator>Hadiza Umar</dc:creator>
  <cp:lastModifiedBy>Hadiza Umar</cp:lastModifiedBy>
  <cp:revision>35</cp:revision>
  <dcterms:created xsi:type="dcterms:W3CDTF">2024-01-29T17:29:46Z</dcterms:created>
  <dcterms:modified xsi:type="dcterms:W3CDTF">2024-02-06T07:13:41Z</dcterms:modified>
</cp:coreProperties>
</file>